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8" r:id="rId13"/>
    <p:sldId id="267" r:id="rId14"/>
    <p:sldId id="268" r:id="rId15"/>
    <p:sldId id="269" r:id="rId16"/>
    <p:sldId id="270" r:id="rId17"/>
    <p:sldId id="299" r:id="rId18"/>
    <p:sldId id="271" r:id="rId19"/>
    <p:sldId id="272" r:id="rId20"/>
    <p:sldId id="274" r:id="rId21"/>
    <p:sldId id="297" r:id="rId22"/>
    <p:sldId id="300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301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302" r:id="rId44"/>
    <p:sldId id="294" r:id="rId45"/>
    <p:sldId id="295" r:id="rId46"/>
    <p:sldId id="296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8BA1E87-3166-49E3-BE25-A457B340F2E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D36E84F-0B73-4052-BF1C-90228C18E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1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031787-3170-4BE7-8F50-DA31F9515F1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4700C8-DA49-40FE-B72A-0CE7391E2DC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A62045-F0E4-4FB5-AC97-600720F4D5C2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6E0800-0800-4405-A500-3B339B105B6F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295832-892E-48F3-BD69-26228296D8E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4F0EC5-A406-47D5-8B95-7156A17C3AED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48C0B0-A229-41BD-AF3F-A37074B322C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1CA6A5-AFEC-4CE2-9CC3-5AF858A6721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FAC1B1-534A-4B9D-9FFE-F3A32668920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92CAFC-BE18-4D58-9DF2-795F557E6EC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30365B-AC68-467E-B57E-21E0EF613EF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885212-BD40-4959-B95F-BC020612D319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AA71B4-8C88-407F-A8A8-C5AB4F3DFE0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4D503E-80B3-49D5-9A8C-AE230CEA86E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0BB9-BBD6-4370-A3D3-EEAAB797288A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F6F1-7079-42F7-B68A-CA14E4278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3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F875-D1CA-420D-B296-941023ED2B8D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3609-08EF-4622-BFA0-CB07B5B3E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5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C96CD-2388-4063-B0EF-418A6EC5EA4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3BC5-A7A6-4A83-BEF5-D1E0A2684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2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0A2F9-2F60-4DBE-B5D8-69AE4095E6E0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94893-C497-4BF1-B6DC-C4B145616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4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92D8-77A0-473C-A90E-53C4965798AD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0AB0-CB44-4E4E-A70F-F6F637207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78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FE329-C124-42C8-AD7A-5489C9031844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B39B-3F43-4FD7-ABFB-6065B864A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2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E4CA5-F8D5-4455-A803-CE8143310D98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28E9-362C-4CCF-9883-EAC8361B5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D244E-7A22-447C-B01B-DF71A020AE19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7085D-E98B-4146-9984-395644B2B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4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CA33-6361-4535-B7CC-A11C48916ED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D0C0-5EAF-4361-ABC5-B0806EE88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4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E7D4-6427-4E2B-A55C-2F88A6992F0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1AAE-3047-483C-98BF-F3BBDC341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1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6DBBD-64ED-4FEC-9C6A-CD8DB902969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29D9-B0F7-4704-ABDA-B2094625C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8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04975CF-4CDC-472C-A47E-DA94B2165570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EA6B99D-0F18-4EC9-ACFC-A2D046BF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/>
              <a:t>Human Geography: People and Places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0" y="43434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Geography and the environment help shape human cultures, but humans also</a:t>
            </a:r>
          </a:p>
          <a:p>
            <a:pPr eaLnBrk="1" hangingPunct="1"/>
            <a:r>
              <a:rPr lang="en-US" altLang="en-US">
                <a:latin typeface="Calibri" pitchFamily="34" charset="0"/>
              </a:rPr>
              <a:t>use and alter the environment to fulfill their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Major Religions</a:t>
            </a:r>
            <a:br>
              <a:rPr lang="en-US" smtClean="0"/>
            </a:b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/>
              <a:t>Judaism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• Monotheistic; evolved 3,200 years ago; holy book called the Torah.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Followers called Jews. Main city is Jerusalem.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/>
              <a:t>Christianity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• Evolved from Judaism; based on teachings of Jesus Christ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• Largest religion—2 billion followers worldwide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/>
              <a:t>Islam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• Monotheistic; based on teachings of Prophet Muhammad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• Followers, called Muslims, worship God, called Allah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• Holy book called the Qur’an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Major Religions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z="2400" b="1" smtClean="0"/>
              <a:t>Hinduism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• Polytheistic; evolved in India around 5,000 years ago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• Hindu caste system has fixed social classes, specific rites/duties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smtClean="0"/>
              <a:t>Buddhism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• Offshoot of Hinduism; evolved around 563 B.C. in India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• Founder Siddhartha Gautama, called the Buddha, or Enlightened One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• Rejects Hindu castes; seeks enlightened spiritual state, or nirvana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smtClean="0"/>
              <a:t>Other Asian Practices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• Include Confucianism, Taoism, Shinto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Major Religions</a:t>
            </a:r>
            <a:br>
              <a:rPr lang="en-US" smtClean="0"/>
            </a:br>
            <a:endParaRPr lang="en-US" smtClean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1675" y="1447800"/>
            <a:ext cx="4810125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Creative Cultural Expressions</a:t>
            </a:r>
            <a:br>
              <a:rPr lang="en-US" smtClean="0"/>
            </a:b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Creative Cultural Expressions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All cultures express themselves creatively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Cultures produce performing arts, these include music, dance, theater, film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Visual arts include architecture, painting, sculpture, textiles are forms of visual arts.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Oral and written literature include poems, folk tales, stories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Section 2: Population Geography</a:t>
            </a:r>
            <a:br>
              <a:rPr lang="en-US" smtClean="0"/>
            </a:b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• People are not distributed equally on the earth’s surface.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The world’s population continues to grow, but at different rates in different regions.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Worldwide Population Growth</a:t>
            </a:r>
            <a:br>
              <a:rPr lang="en-US" smtClean="0"/>
            </a:b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b="1" smtClean="0"/>
              <a:t>Birth and Death Rates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Number of live births per thousand population is the </a:t>
            </a:r>
            <a:r>
              <a:rPr lang="en-US" sz="2400" b="1" smtClean="0"/>
              <a:t>birthrate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</a:t>
            </a:r>
            <a:r>
              <a:rPr lang="en-US" sz="2400" b="1" smtClean="0"/>
              <a:t>Fertility rate—average, lifetime number of children born to a woman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Number of deaths per thousand people is the </a:t>
            </a:r>
            <a:r>
              <a:rPr lang="en-US" sz="2400" b="1" smtClean="0"/>
              <a:t>mortality rate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</a:t>
            </a:r>
            <a:r>
              <a:rPr lang="en-US" sz="2400" b="1" smtClean="0"/>
              <a:t>Infant mortality rate—deaths under age 1 per 1,000 live births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Population growth rate, or </a:t>
            </a:r>
            <a:r>
              <a:rPr lang="en-US" sz="2400" b="1" smtClean="0"/>
              <a:t>rate of natural increase, figured by: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- subtracting the mortality rate from the birthrate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Worldwide Population Growth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4400" b="1" smtClean="0"/>
              <a:t>Population Pyramid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4400" smtClean="0"/>
              <a:t>• A </a:t>
            </a:r>
            <a:r>
              <a:rPr lang="en-US" sz="4400" b="1" smtClean="0"/>
              <a:t>population pyramid shows a population’s sex, age distribution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4400" smtClean="0"/>
              <a:t>• Enables the study of how events (wars, famines) affect population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Worldwide Population Growth</a:t>
            </a:r>
            <a:br>
              <a:rPr lang="en-US" i="1" smtClean="0"/>
            </a:br>
            <a:endParaRPr lang="en-US" smtClean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331913"/>
            <a:ext cx="4879975" cy="5526087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Population Distribution</a:t>
            </a:r>
            <a:br>
              <a:rPr lang="en-US" smtClean="0"/>
            </a:b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b="1" dirty="0" smtClean="0"/>
              <a:t>Billions of people on the Earth are not distributed equally. Several factors influence where people live.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b="1" dirty="0" smtClean="0"/>
              <a:t>Habitable Lands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dirty="0" smtClean="0"/>
              <a:t>• 2/3 of world’s population lives between 20˚N and 60˚N latitude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dirty="0" smtClean="0"/>
              <a:t>• Human habitation in this zone: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dirty="0" smtClean="0"/>
              <a:t>- dense where temperature and precipitation allow agriculture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dirty="0" smtClean="0"/>
              <a:t>- also dense along coastal areas and in river valleys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dirty="0" smtClean="0"/>
              <a:t>- more sparse in polar, mountain, desert regions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b="1" dirty="0" smtClean="0"/>
              <a:t>Urban–Rural Mix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dirty="0" smtClean="0"/>
              <a:t>• More than half of world’s population rural; rapidly becoming urban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Population Distribution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Migration</a:t>
            </a:r>
          </a:p>
          <a:p>
            <a:pPr eaLnBrk="1" hangingPunct="1">
              <a:buFont typeface="Arial" charset="0"/>
              <a:buNone/>
            </a:pPr>
            <a:r>
              <a:rPr lang="en-US" altLang="en-US" b="1" smtClean="0"/>
              <a:t>Large scale migration from one location to another alters the distribution of population.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Reasons for migrating sometimes called </a:t>
            </a:r>
            <a:r>
              <a:rPr lang="en-US" altLang="en-US" b="1" smtClean="0"/>
              <a:t>push-pull factors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Push factors (drought, war) cause migration </a:t>
            </a:r>
            <a:r>
              <a:rPr lang="en-US" altLang="en-US" i="1" smtClean="0"/>
              <a:t>from an area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Pull factors (favorable economy, climate) spur migration </a:t>
            </a:r>
            <a:r>
              <a:rPr lang="en-US" altLang="en-US" i="1" smtClean="0"/>
              <a:t>to an area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1: The Elements of Culture</a:t>
            </a:r>
          </a:p>
          <a:p>
            <a:pPr eaLnBrk="1" hangingPunct="1"/>
            <a:r>
              <a:rPr lang="en-US" altLang="en-US" b="1" smtClean="0"/>
              <a:t>Section 2: Population Geography</a:t>
            </a:r>
          </a:p>
          <a:p>
            <a:pPr eaLnBrk="1" hangingPunct="1"/>
            <a:r>
              <a:rPr lang="en-US" altLang="en-US" b="1" smtClean="0"/>
              <a:t>Section 3: Political Geography</a:t>
            </a:r>
          </a:p>
          <a:p>
            <a:pPr eaLnBrk="1" hangingPunct="1"/>
            <a:r>
              <a:rPr lang="en-US" altLang="en-US" b="1" smtClean="0"/>
              <a:t>Section 4: Urban Geography</a:t>
            </a:r>
          </a:p>
          <a:p>
            <a:pPr eaLnBrk="1" hangingPunct="1"/>
            <a:r>
              <a:rPr lang="en-US" altLang="en-US" b="1" smtClean="0"/>
              <a:t>Section 5: Economic Geography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Population Density</a:t>
            </a:r>
            <a:br>
              <a:rPr lang="en-US" smtClean="0"/>
            </a:b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Population density helps geographers  understand how heavily populated an area is.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Estimating Population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• </a:t>
            </a:r>
            <a:r>
              <a:rPr lang="en-US" altLang="en-US" sz="2400" b="1" smtClean="0"/>
              <a:t>Population density is the average number of people living in an area.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Because population is not distributed evenly, the number may be misleading. (Alaska has one per square mile, while New Jersey has 1,098).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Population Density</a:t>
            </a:r>
            <a:br>
              <a:rPr lang="en-US" smtClean="0"/>
            </a:b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Carrying Capacity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• </a:t>
            </a:r>
            <a:r>
              <a:rPr lang="en-US" altLang="en-US" sz="2400" b="1" smtClean="0"/>
              <a:t>Carrying capacity is the number of organisms an area can support</a:t>
            </a:r>
          </a:p>
          <a:p>
            <a:pPr eaLnBrk="1" hangingPunct="1">
              <a:buFontTx/>
              <a:buChar char="-"/>
            </a:pPr>
            <a:r>
              <a:rPr lang="en-US" altLang="en-US" sz="2400" smtClean="0"/>
              <a:t>affected by fertile land, level of technology, economic prosperity. </a:t>
            </a:r>
          </a:p>
          <a:p>
            <a:pPr eaLnBrk="1" hangingPunct="1">
              <a:buFontTx/>
              <a:buChar char="-"/>
            </a:pPr>
            <a:r>
              <a:rPr lang="en-US" altLang="en-US" sz="2400" smtClean="0"/>
              <a:t>Singapore is able to support millions of people, even though it has small amounts of farming ground. But it is a great trading center and this allows for the mass import of food.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Population Density</a:t>
            </a:r>
            <a:br>
              <a:rPr lang="en-US" smtClean="0"/>
            </a:br>
            <a:endParaRPr lang="en-US" smtClean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0"/>
            <a:ext cx="9145588" cy="47244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Section 3: Political Geography</a:t>
            </a:r>
            <a:br>
              <a:rPr lang="en-US" smtClean="0"/>
            </a:b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• The world is divided into many political regions.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Local, national, and regional governments control aspects of life within the boundaries of the unit.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Nations of the World</a:t>
            </a:r>
            <a:br>
              <a:rPr lang="en-US" smtClean="0"/>
            </a:b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629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Governmental units of the world can be described in either political or geographic terms.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.• An independent political unit, a </a:t>
            </a:r>
            <a:r>
              <a:rPr lang="en-US" altLang="en-US" b="1" smtClean="0"/>
              <a:t>state, or country: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occupies specific territory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controls its internal, external affairs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Nation—unified group with common culture living in a territory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A nation and state occupying same territory is a </a:t>
            </a:r>
            <a:r>
              <a:rPr lang="en-US" altLang="en-US" b="1" smtClean="0"/>
              <a:t>nation-state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Nations of the World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6019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Types of Government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In a </a:t>
            </a:r>
            <a:r>
              <a:rPr lang="en-US" altLang="en-US" b="1" smtClean="0"/>
              <a:t>democracy</a:t>
            </a:r>
            <a:r>
              <a:rPr lang="en-US" altLang="en-US" smtClean="0"/>
              <a:t>, citizens hold political power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Political power held by a king or queen is a </a:t>
            </a:r>
            <a:r>
              <a:rPr lang="en-US" altLang="en-US" b="1" smtClean="0"/>
              <a:t>monarchy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In a </a:t>
            </a:r>
            <a:r>
              <a:rPr lang="en-US" altLang="en-US" b="1" smtClean="0"/>
              <a:t>dictatorship</a:t>
            </a:r>
            <a:r>
              <a:rPr lang="en-US" altLang="en-US" smtClean="0"/>
              <a:t>, a group or individual holds all political power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Communism</a:t>
            </a:r>
            <a:r>
              <a:rPr lang="en-US" altLang="en-US" smtClean="0"/>
              <a:t> is a governmental and economic system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political, economic power held by government in people’s name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Geographic Characteristics of Nations</a:t>
            </a:r>
            <a:br>
              <a:rPr lang="en-US" smtClean="0"/>
            </a:b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162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Size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• Physical size does not accurately reflect political, economic power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Shape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• Shape affects governance, transportation, relations with neighbors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b="1" smtClean="0"/>
              <a:t>Location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• A </a:t>
            </a:r>
            <a:r>
              <a:rPr lang="en-US" altLang="en-US" sz="2400" b="1" smtClean="0"/>
              <a:t>landlocked country has no direct outlet to the sea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- may limit prosperity, as shipping and trade bring wealth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smtClean="0"/>
              <a:t>• Hostile neighbors necessitate increased security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National Boundaries</a:t>
            </a:r>
            <a:br>
              <a:rPr lang="en-US" smtClean="0"/>
            </a:b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867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Boundaries or borders set the limits of a territory controlled by a state.</a:t>
            </a:r>
          </a:p>
          <a:p>
            <a:pPr eaLnBrk="1" hangingPunct="1">
              <a:buFont typeface="Arial" charset="0"/>
              <a:buNone/>
            </a:pPr>
            <a:r>
              <a:rPr lang="en-US" altLang="en-US" b="1" smtClean="0"/>
              <a:t>Natural Boundaries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Formed by rivers, lakes, mountain chains</a:t>
            </a:r>
          </a:p>
          <a:p>
            <a:pPr eaLnBrk="1" hangingPunct="1">
              <a:buFont typeface="Arial" charset="0"/>
              <a:buNone/>
            </a:pPr>
            <a:r>
              <a:rPr lang="en-US" altLang="en-US" b="1" smtClean="0"/>
              <a:t>Artificial Boundaries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Fixed line, generally following latitude, longitude: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Example: 49 degrees N latitude separates U.S. from Canada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often formally defined in treaties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Regional Political Systems</a:t>
            </a:r>
            <a:br>
              <a:rPr lang="en-US" smtClean="0"/>
            </a:b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Political Subdivisions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Countries divide into smaller political units like cities, towns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Smaller units combine regionally into counties, states, etc.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Countries may join together to form international units: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examples: United Nations, European Union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Section 4: Urban Geography</a:t>
            </a:r>
            <a:br>
              <a:rPr lang="en-US" smtClean="0"/>
            </a:b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• Nearly half the world’s population lives in urban areas.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Cities fulfill economic, residential, and cultural functions in different ways.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1: The Elements of Culture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Human beings are members of social groups with shared and unique sets of behaviors and attitudes.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Language and religion are two very important aspects of 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Growth of Urban Areas</a:t>
            </a:r>
            <a:br>
              <a:rPr lang="en-US" smtClean="0"/>
            </a:b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867400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b="1" smtClean="0"/>
              <a:t>Today, much of the population of the world lives in cities.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</a:t>
            </a:r>
            <a:r>
              <a:rPr lang="en-US" sz="2400" b="1" smtClean="0"/>
              <a:t>Urban geography is the study of how people use space in cities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</a:t>
            </a:r>
            <a:r>
              <a:rPr lang="en-US" sz="2400" b="1" smtClean="0"/>
              <a:t>Cities are populous centers of business, culture, innovation, change.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b="1" smtClean="0"/>
              <a:t>Urban lifestyles are different than those of towns or rural areas.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b="1" smtClean="0"/>
              <a:t>Urban Areas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Urban area develops around a central city; may be surrounded by: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- </a:t>
            </a:r>
            <a:r>
              <a:rPr lang="en-US" sz="2400" b="1" smtClean="0"/>
              <a:t>suburbs—border central city, other suburbs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- exurbs—have open land between them and central city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z="2400" smtClean="0"/>
              <a:t>• Central city plus its suburbs and exurbs called a </a:t>
            </a:r>
            <a:r>
              <a:rPr lang="en-US" sz="2400" b="1" smtClean="0"/>
              <a:t>metropolitan </a:t>
            </a:r>
            <a:r>
              <a:rPr lang="en-US" sz="2400" smtClean="0"/>
              <a:t>area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Growth of Urban Areas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2590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Urbanization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Urbanization—rise in number of cities, resulting lifestyle changes.</a:t>
            </a:r>
          </a:p>
          <a:p>
            <a:pPr eaLnBrk="1" hangingPunct="1"/>
            <a:r>
              <a:rPr lang="en-US" altLang="en-US" smtClean="0"/>
              <a:t>The trend to live in cities increased rapidly over the last two centuries.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City Locations</a:t>
            </a:r>
            <a:br>
              <a:rPr lang="en-US" smtClean="0"/>
            </a:b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Around the world, cities have certain geographic characteristics in common.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Cities are often located near: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good transportation—lakes, rivers, coastline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plentiful natural resources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As a result, cities tend to: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become transportation hubs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specialize in certain economic activities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Land Use Patterns</a:t>
            </a:r>
            <a:br>
              <a:rPr lang="en-US" smtClean="0"/>
            </a:b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Urban Geographers also study land use, the activities that take place in cities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Basic land use patterns found in all cities: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residential (housing)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industrial (manufacturing)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commercial (retail)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Central business district (CBD)—core area of commercial activity. Business offices and stores are found here.</a:t>
            </a:r>
            <a:endParaRPr lang="en-US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Functions of Cities</a:t>
            </a:r>
            <a:br>
              <a:rPr lang="en-US" smtClean="0"/>
            </a:b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The city is the center of a variety of functions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Shopping, entertainment, government services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Educational, recreational, and cultural activities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Transportation is essential to accomplish functions, because it takes a lot of space to accomplish the functions above.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Functions of Cities</a:t>
            </a:r>
            <a:br>
              <a:rPr lang="en-US" smtClean="0"/>
            </a:br>
            <a:endParaRPr lang="en-US" smtClean="0"/>
          </a:p>
        </p:txBody>
      </p:sp>
      <p:pic>
        <p:nvPicPr>
          <p:cNvPr id="378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538" y="1143000"/>
            <a:ext cx="7764462" cy="5519738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Section 5: Economic Geography</a:t>
            </a:r>
            <a:br>
              <a:rPr lang="en-US" smtClean="0"/>
            </a:br>
            <a:endParaRPr 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mtClean="0"/>
              <a:t>• Economic activities depend on the resources of the land and how people use them.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The level of economic development can be measured in different ways.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Economic Systems</a:t>
            </a:r>
            <a:br>
              <a:rPr lang="en-US" smtClean="0"/>
            </a:br>
            <a:endParaRPr 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Economic activities depend on the resources of the land and how people use them.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Economy—the production and exchange of goods and services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Economies are local, regional, national, international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Geographers study economic geography by looking at: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how people in a region support themselves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how economic activity is linked regionally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Economic Systems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Types of Economic Systems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</a:t>
            </a:r>
            <a:r>
              <a:rPr lang="en-US" b="1" smtClean="0"/>
              <a:t>Economic system: way people produce and exchange goods, services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Four types of economic systems: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- </a:t>
            </a:r>
            <a:r>
              <a:rPr lang="en-US" b="1" smtClean="0"/>
              <a:t>traditional, </a:t>
            </a:r>
            <a:r>
              <a:rPr lang="en-US" smtClean="0"/>
              <a:t>or barter, economy, traded w/o Money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- </a:t>
            </a:r>
            <a:r>
              <a:rPr lang="en-US" b="1" smtClean="0"/>
              <a:t>command, </a:t>
            </a:r>
            <a:r>
              <a:rPr lang="en-US" smtClean="0"/>
              <a:t>or planned, economy is determined by a central government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- </a:t>
            </a:r>
            <a:r>
              <a:rPr lang="en-US" b="1" smtClean="0"/>
              <a:t>market economy, </a:t>
            </a:r>
            <a:r>
              <a:rPr lang="en-US" smtClean="0"/>
              <a:t>also called capitalism, supply and demand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- </a:t>
            </a:r>
            <a:r>
              <a:rPr lang="en-US" b="1" smtClean="0"/>
              <a:t>mixed economy, </a:t>
            </a:r>
            <a:r>
              <a:rPr lang="en-US" smtClean="0"/>
              <a:t>a combination of command and market, so that all people will benefit.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Economic Activities</a:t>
            </a:r>
            <a:br>
              <a:rPr lang="en-US" smtClean="0"/>
            </a:b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Types of Economic Activity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People may choose from a variety of methods to meet their basic needs.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In subsistence agriculture, food is raised for personal consumption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Raising food to sell to others is called market-oriented agriculture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Cottage industries involve small, home-based industrial production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Large industrial production comes from commercial industries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Defining Culture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Culture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Knowledge, attitudes, behaviors shared over generations is </a:t>
            </a:r>
            <a:r>
              <a:rPr lang="en-US" altLang="en-US" b="1" smtClean="0"/>
              <a:t>culture</a:t>
            </a:r>
          </a:p>
          <a:p>
            <a:pPr eaLnBrk="1" hangingPunct="1"/>
            <a:r>
              <a:rPr lang="en-US" altLang="en-US" b="1" smtClean="0"/>
              <a:t>Culture</a:t>
            </a:r>
            <a:r>
              <a:rPr lang="en-US" altLang="en-US" smtClean="0"/>
              <a:t> involves: food, religion, shelter, language, education, political and social organization.</a:t>
            </a:r>
            <a:endParaRPr lang="en-US" altLang="en-US" b="1" smtClean="0"/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Society </a:t>
            </a:r>
            <a:r>
              <a:rPr lang="en-US" altLang="en-US" smtClean="0"/>
              <a:t>is a group that shares geographic region, identity, culture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An </a:t>
            </a:r>
            <a:r>
              <a:rPr lang="en-US" altLang="en-US" b="1" smtClean="0"/>
              <a:t>ethnic group</a:t>
            </a:r>
            <a:r>
              <a:rPr lang="en-US" altLang="en-US" smtClean="0"/>
              <a:t> shares language, customs, common heritage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Economic Activities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943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All business operate at one of four economic levels.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Four levels of economic activities: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</a:t>
            </a:r>
            <a:r>
              <a:rPr lang="en-US" altLang="en-US" b="1" smtClean="0"/>
              <a:t>primary</a:t>
            </a:r>
            <a:r>
              <a:rPr lang="en-US" altLang="en-US" smtClean="0"/>
              <a:t> involves gathering raw materials for immediate use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</a:t>
            </a:r>
            <a:r>
              <a:rPr lang="en-US" altLang="en-US" b="1" smtClean="0"/>
              <a:t>secondary</a:t>
            </a:r>
            <a:r>
              <a:rPr lang="en-US" altLang="en-US" smtClean="0"/>
              <a:t> adds value to material by changing its form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</a:t>
            </a:r>
            <a:r>
              <a:rPr lang="en-US" altLang="en-US" b="1" smtClean="0"/>
              <a:t> tertiary </a:t>
            </a:r>
            <a:r>
              <a:rPr lang="en-US" altLang="en-US" smtClean="0"/>
              <a:t>involves business or professional services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</a:t>
            </a:r>
            <a:r>
              <a:rPr lang="en-US" altLang="en-US" b="1" smtClean="0"/>
              <a:t>quaternary</a:t>
            </a:r>
            <a:r>
              <a:rPr lang="en-US" altLang="en-US" smtClean="0"/>
              <a:t> provides information, management, research services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Economics of Natural Resources</a:t>
            </a:r>
            <a:br>
              <a:rPr lang="en-US" smtClean="0"/>
            </a:b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An important part of economic geography is understanding which resources a nation possesses.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Natural Resources—Earth’s materials that have economic value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Materials become resources when they can be turned into goods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The Economics of Natural Resources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867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Utilizing Nature’s Bounty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Geographers divide natural resources into three types: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renewable resources (trees, seafood) can be replaced naturally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nonrenewable resources (metals, oil, coal) cannot be replaced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inexhaustible resources (sun, wind) are unlimited resources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Natural resources are a major part of world trade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The Economics of Natural Resources</a:t>
            </a:r>
            <a:br>
              <a:rPr lang="en-US" i="1" smtClean="0"/>
            </a:br>
            <a:endParaRPr lang="en-US" smtClean="0"/>
          </a:p>
        </p:txBody>
      </p:sp>
      <p:pic>
        <p:nvPicPr>
          <p:cNvPr id="46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9144000" cy="4800600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Economic Support Systems</a:t>
            </a:r>
            <a:br>
              <a:rPr lang="en-US" smtClean="0"/>
            </a:br>
            <a:endParaRPr 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Producing and distributing goods and services requires a series of support systems, the most important of these is infrastructure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Infrastructure—basic support systems to sustain economic growth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power, communications, transportation systems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- water, sanitation, and education systems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Communications systems and technology both critical to development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-457200" y="228600"/>
            <a:ext cx="9601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Measuring Economic Development</a:t>
            </a:r>
            <a:br>
              <a:rPr lang="en-US" smtClean="0"/>
            </a:br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Geographers use a variety of standards to make comparisons among economies, one of this is per capita income.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</a:t>
            </a:r>
            <a:r>
              <a:rPr lang="en-US" b="1" smtClean="0"/>
              <a:t>Per capita income:</a:t>
            </a:r>
            <a:r>
              <a:rPr lang="en-US" smtClean="0"/>
              <a:t> average earnings per person in a political unit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GNP and GDP: </a:t>
            </a:r>
            <a:r>
              <a:rPr lang="en-US" smtClean="0"/>
              <a:t>both measure the economy of a country.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</a:t>
            </a:r>
            <a:r>
              <a:rPr lang="en-US" b="1" smtClean="0"/>
              <a:t>Gross national product (GNP)—statistic to measure: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- total value of goods, services produced by a country, </a:t>
            </a:r>
            <a:r>
              <a:rPr lang="en-US" i="1" smtClean="0"/>
              <a:t>globally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</a:t>
            </a:r>
            <a:r>
              <a:rPr lang="en-US" b="1" smtClean="0"/>
              <a:t>Gross domestic product (GDP)—statistic to measure: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- total value of goods and services produced </a:t>
            </a:r>
            <a:r>
              <a:rPr lang="en-US" i="1" smtClean="0"/>
              <a:t>within a country</a:t>
            </a: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Measuring Economic Development</a:t>
            </a:r>
            <a:br>
              <a:rPr lang="en-US" i="1" smtClean="0"/>
            </a:br>
            <a:endParaRPr 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Countries of the world have different levels of economic development.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Developing nations have low GDP, per capita income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Developed nations have high GDP, per capita income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Culture Change and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 rtlCol="0"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Culture and societies are always in the process of changing. The following are all ways that cultures and societies can change.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Innovation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</a:t>
            </a:r>
            <a:r>
              <a:rPr lang="en-US" b="1" dirty="0" smtClean="0"/>
              <a:t>Innovation </a:t>
            </a:r>
            <a:r>
              <a:rPr lang="en-US" dirty="0" smtClean="0"/>
              <a:t>is creating something new with existing resources, may happen on purpose or by accident.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Example: weaving baskets from reeds to solve storage problem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Diffusion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Spread of ideas, inventions, patterns of behavior called </a:t>
            </a:r>
            <a:r>
              <a:rPr lang="en-US" b="1" dirty="0" smtClean="0"/>
              <a:t>diffusion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</a:t>
            </a:r>
            <a:r>
              <a:rPr lang="en-US" b="1" dirty="0" smtClean="0"/>
              <a:t>Cultural hearth—</a:t>
            </a:r>
            <a:r>
              <a:rPr lang="en-US" dirty="0" smtClean="0"/>
              <a:t>site of innovation; origin of cultural diffusion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Example: Nile River civilizations in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Continued Culture Change and Exchange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Acculturation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• </a:t>
            </a:r>
            <a:r>
              <a:rPr lang="en-US" altLang="en-US" b="1" smtClean="0"/>
              <a:t>Acculturation—</a:t>
            </a:r>
            <a:r>
              <a:rPr lang="en-US" altLang="en-US" smtClean="0"/>
              <a:t>society changes because it accepts innovation.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Example of this might be a group wearing jeans instead of wearing traditional garments.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Importance of Language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One of the most important aspects of culture: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Enables people within a culture to communicate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Reflects all aspects of culture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Language and Identity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Language helps establish cultural identity, unity if it is only language spoken in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Language can also divide people and cause conflict if there are multiple languages spoken and one is favored.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/>
              <a:t>Continued Language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Language Families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Between 3,000 and 6,500 languages spoken worldwide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Similar languages belong to same language family and stem from one original language, like the Indo-European language is the basis for many others.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</a:t>
            </a:r>
            <a:r>
              <a:rPr lang="en-US" b="1" dirty="0" smtClean="0"/>
              <a:t>Dialect—a version of a language, like Southern drawl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dirty="0" smtClean="0"/>
              <a:t>Language Diffusion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• Language can spread via trade routes, may have created a language to aid in trading.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May also spread through migration, people carry language with them as they settle.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Religion</a:t>
            </a:r>
            <a:br>
              <a:rPr lang="en-US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en-US" b="1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Religion is another aspect that has a great deal of influence of people’s lives.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Belief Systems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</a:t>
            </a:r>
            <a:r>
              <a:rPr lang="en-US" b="1" smtClean="0"/>
              <a:t>Religion—belief in supernatural power that made, maintains universe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Monotheistic faiths believe in one god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Belief in many gods called polytheistic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Animistic, or traditional, faiths believe in divine forces of nature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b="1" smtClean="0"/>
              <a:t>Spread of Religion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Religion spreads through diffusion and conversion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en-US" smtClean="0"/>
              <a:t>• Conversion—some religions try to recruit others to their 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1069</TotalTime>
  <Words>2322</Words>
  <Application>Microsoft Office PowerPoint</Application>
  <PresentationFormat>On-screen Show (4:3)</PresentationFormat>
  <Paragraphs>286</Paragraphs>
  <Slides>46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Wingdings 2</vt:lpstr>
      <vt:lpstr>Wingdings</vt:lpstr>
      <vt:lpstr>Wingdings 3</vt:lpstr>
      <vt:lpstr>Calibri</vt:lpstr>
      <vt:lpstr>Apex</vt:lpstr>
      <vt:lpstr>Chapter 4 Human Geography: People and Places</vt:lpstr>
      <vt:lpstr>PowerPoint Presentation</vt:lpstr>
      <vt:lpstr>Section 1: The Elements of Culture</vt:lpstr>
      <vt:lpstr>Defining Culture</vt:lpstr>
      <vt:lpstr>Culture Change and Exchange</vt:lpstr>
      <vt:lpstr>Continued Culture Change and Exchange</vt:lpstr>
      <vt:lpstr>Language</vt:lpstr>
      <vt:lpstr>Continued Language</vt:lpstr>
      <vt:lpstr>Religion </vt:lpstr>
      <vt:lpstr>Major Religions </vt:lpstr>
      <vt:lpstr>Continued Major Religions </vt:lpstr>
      <vt:lpstr>Major Religions </vt:lpstr>
      <vt:lpstr>Creative Cultural Expressions </vt:lpstr>
      <vt:lpstr>Section 2: Population Geography </vt:lpstr>
      <vt:lpstr>Worldwide Population Growth </vt:lpstr>
      <vt:lpstr>Continued Worldwide Population Growth </vt:lpstr>
      <vt:lpstr>Continued Worldwide Population Growth </vt:lpstr>
      <vt:lpstr>Population Distribution </vt:lpstr>
      <vt:lpstr>Continued Population Distribution </vt:lpstr>
      <vt:lpstr>Population Density </vt:lpstr>
      <vt:lpstr>Population Density </vt:lpstr>
      <vt:lpstr>Population Density </vt:lpstr>
      <vt:lpstr>Section 3: Political Geography </vt:lpstr>
      <vt:lpstr>Nations of the World </vt:lpstr>
      <vt:lpstr>Continued Nations of the World </vt:lpstr>
      <vt:lpstr>Geographic Characteristics of Nations </vt:lpstr>
      <vt:lpstr>National Boundaries </vt:lpstr>
      <vt:lpstr>Regional Political Systems </vt:lpstr>
      <vt:lpstr>Section 4: Urban Geography </vt:lpstr>
      <vt:lpstr>Growth of Urban Areas </vt:lpstr>
      <vt:lpstr>Continued Growth of Urban Areas </vt:lpstr>
      <vt:lpstr>City Locations </vt:lpstr>
      <vt:lpstr>Land Use Patterns </vt:lpstr>
      <vt:lpstr>The Functions of Cities </vt:lpstr>
      <vt:lpstr>The Functions of Cities </vt:lpstr>
      <vt:lpstr>Section 5: Economic Geography </vt:lpstr>
      <vt:lpstr>Economic Systems </vt:lpstr>
      <vt:lpstr>Continued Economic Systems </vt:lpstr>
      <vt:lpstr>Economic Activities </vt:lpstr>
      <vt:lpstr>Continued Economic Activities </vt:lpstr>
      <vt:lpstr>The Economics of Natural Resources </vt:lpstr>
      <vt:lpstr>Continued The Economics of Natural Resources </vt:lpstr>
      <vt:lpstr>Continued The Economics of Natural Resources </vt:lpstr>
      <vt:lpstr>Economic Support Systems </vt:lpstr>
      <vt:lpstr>Measuring Economic Development </vt:lpstr>
      <vt:lpstr>Continued Measuring Economic Development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Human Geography: People and Places</dc:title>
  <dc:creator>Kolton</dc:creator>
  <cp:lastModifiedBy>Linton Miller</cp:lastModifiedBy>
  <cp:revision>15</cp:revision>
  <dcterms:created xsi:type="dcterms:W3CDTF">2012-10-02T13:33:54Z</dcterms:created>
  <dcterms:modified xsi:type="dcterms:W3CDTF">2014-11-03T18:20:47Z</dcterms:modified>
</cp:coreProperties>
</file>