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7" r:id="rId10"/>
    <p:sldId id="264" r:id="rId11"/>
    <p:sldId id="265" r:id="rId12"/>
    <p:sldId id="266" r:id="rId13"/>
    <p:sldId id="283" r:id="rId14"/>
    <p:sldId id="290" r:id="rId15"/>
    <p:sldId id="291" r:id="rId16"/>
    <p:sldId id="292" r:id="rId17"/>
    <p:sldId id="294" r:id="rId18"/>
    <p:sldId id="285" r:id="rId19"/>
    <p:sldId id="284" r:id="rId20"/>
    <p:sldId id="286" r:id="rId21"/>
    <p:sldId id="287" r:id="rId22"/>
    <p:sldId id="288" r:id="rId23"/>
    <p:sldId id="289" r:id="rId24"/>
    <p:sldId id="269" r:id="rId25"/>
    <p:sldId id="268" r:id="rId26"/>
    <p:sldId id="273" r:id="rId27"/>
    <p:sldId id="270" r:id="rId28"/>
    <p:sldId id="274" r:id="rId29"/>
    <p:sldId id="271" r:id="rId30"/>
    <p:sldId id="272" r:id="rId31"/>
    <p:sldId id="275" r:id="rId32"/>
    <p:sldId id="276" r:id="rId33"/>
    <p:sldId id="277" r:id="rId34"/>
    <p:sldId id="278" r:id="rId35"/>
    <p:sldId id="279" r:id="rId36"/>
    <p:sldId id="280" r:id="rId37"/>
    <p:sldId id="281" r:id="rId38"/>
    <p:sldId id="282" r:id="rId39"/>
    <p:sldId id="293" r:id="rId40"/>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52" d="100"/>
          <a:sy n="52" d="100"/>
        </p:scale>
        <p:origin x="-984"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13.xml"/><Relationship Id="rId1" Type="http://schemas.openxmlformats.org/officeDocument/2006/relationships/slide" Target="slides/slide3.xml"/><Relationship Id="rId4" Type="http://schemas.openxmlformats.org/officeDocument/2006/relationships/slide" Target="slides/slide2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3E0FC93-2209-4A52-A17E-F3B84BA0638B}" type="slidenum">
              <a:rPr lang="en-US" altLang="en-US"/>
              <a:pPr/>
              <a:t>‹#›</a:t>
            </a:fld>
            <a:endParaRPr lang="en-US" altLang="en-US"/>
          </a:p>
        </p:txBody>
      </p:sp>
    </p:spTree>
    <p:extLst>
      <p:ext uri="{BB962C8B-B14F-4D97-AF65-F5344CB8AC3E}">
        <p14:creationId xmlns:p14="http://schemas.microsoft.com/office/powerpoint/2010/main" val="425499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F9C5E32-22B7-46C8-84BB-2EDF5453DC10}" type="slidenum">
              <a:rPr lang="en-US" altLang="en-US"/>
              <a:pPr/>
              <a:t>‹#›</a:t>
            </a:fld>
            <a:endParaRPr lang="en-US" altLang="en-US"/>
          </a:p>
        </p:txBody>
      </p:sp>
    </p:spTree>
    <p:extLst>
      <p:ext uri="{BB962C8B-B14F-4D97-AF65-F5344CB8AC3E}">
        <p14:creationId xmlns:p14="http://schemas.microsoft.com/office/powerpoint/2010/main" val="256683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54944A9-456B-4902-93FA-64000EC77331}" type="slidenum">
              <a:rPr lang="en-US" altLang="en-US"/>
              <a:pPr/>
              <a:t>‹#›</a:t>
            </a:fld>
            <a:endParaRPr lang="en-US" altLang="en-US"/>
          </a:p>
        </p:txBody>
      </p:sp>
    </p:spTree>
    <p:extLst>
      <p:ext uri="{BB962C8B-B14F-4D97-AF65-F5344CB8AC3E}">
        <p14:creationId xmlns:p14="http://schemas.microsoft.com/office/powerpoint/2010/main" val="774089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93088EAB-2CEB-4375-8A84-8C7E4C3055E3}" type="slidenum">
              <a:rPr lang="en-US" altLang="en-US"/>
              <a:pPr/>
              <a:t>‹#›</a:t>
            </a:fld>
            <a:endParaRPr lang="en-US" altLang="en-US"/>
          </a:p>
        </p:txBody>
      </p:sp>
    </p:spTree>
    <p:extLst>
      <p:ext uri="{BB962C8B-B14F-4D97-AF65-F5344CB8AC3E}">
        <p14:creationId xmlns:p14="http://schemas.microsoft.com/office/powerpoint/2010/main" val="634204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6CDC106-2B9C-4764-B9C2-ECC27F9C54FB}" type="slidenum">
              <a:rPr lang="en-US" altLang="en-US"/>
              <a:pPr/>
              <a:t>‹#›</a:t>
            </a:fld>
            <a:endParaRPr lang="en-US" altLang="en-US"/>
          </a:p>
        </p:txBody>
      </p:sp>
    </p:spTree>
    <p:extLst>
      <p:ext uri="{BB962C8B-B14F-4D97-AF65-F5344CB8AC3E}">
        <p14:creationId xmlns:p14="http://schemas.microsoft.com/office/powerpoint/2010/main" val="1546538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36EEE1D-FA1F-4DE9-ADC5-622DDFF21410}" type="slidenum">
              <a:rPr lang="en-US" altLang="en-US"/>
              <a:pPr/>
              <a:t>‹#›</a:t>
            </a:fld>
            <a:endParaRPr lang="en-US" altLang="en-US"/>
          </a:p>
        </p:txBody>
      </p:sp>
    </p:spTree>
    <p:extLst>
      <p:ext uri="{BB962C8B-B14F-4D97-AF65-F5344CB8AC3E}">
        <p14:creationId xmlns:p14="http://schemas.microsoft.com/office/powerpoint/2010/main" val="3738444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9A3D3AD-EA8A-40B7-AE17-43AEC7F70F12}" type="slidenum">
              <a:rPr lang="en-US" altLang="en-US"/>
              <a:pPr/>
              <a:t>‹#›</a:t>
            </a:fld>
            <a:endParaRPr lang="en-US" altLang="en-US"/>
          </a:p>
        </p:txBody>
      </p:sp>
    </p:spTree>
    <p:extLst>
      <p:ext uri="{BB962C8B-B14F-4D97-AF65-F5344CB8AC3E}">
        <p14:creationId xmlns:p14="http://schemas.microsoft.com/office/powerpoint/2010/main" val="226645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2D35BCC-A1B4-45D0-924F-EC05267BEF0F}" type="slidenum">
              <a:rPr lang="en-US" altLang="en-US"/>
              <a:pPr/>
              <a:t>‹#›</a:t>
            </a:fld>
            <a:endParaRPr lang="en-US" altLang="en-US"/>
          </a:p>
        </p:txBody>
      </p:sp>
    </p:spTree>
    <p:extLst>
      <p:ext uri="{BB962C8B-B14F-4D97-AF65-F5344CB8AC3E}">
        <p14:creationId xmlns:p14="http://schemas.microsoft.com/office/powerpoint/2010/main" val="288995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7B410A9-77A6-4901-B90A-2914F2D58757}" type="slidenum">
              <a:rPr lang="en-US" altLang="en-US"/>
              <a:pPr/>
              <a:t>‹#›</a:t>
            </a:fld>
            <a:endParaRPr lang="en-US" altLang="en-US"/>
          </a:p>
        </p:txBody>
      </p:sp>
    </p:spTree>
    <p:extLst>
      <p:ext uri="{BB962C8B-B14F-4D97-AF65-F5344CB8AC3E}">
        <p14:creationId xmlns:p14="http://schemas.microsoft.com/office/powerpoint/2010/main" val="1634605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2733FE0-3A97-461C-920D-2F0DC186FC20}" type="slidenum">
              <a:rPr lang="en-US" altLang="en-US"/>
              <a:pPr/>
              <a:t>‹#›</a:t>
            </a:fld>
            <a:endParaRPr lang="en-US" altLang="en-US"/>
          </a:p>
        </p:txBody>
      </p:sp>
    </p:spTree>
    <p:extLst>
      <p:ext uri="{BB962C8B-B14F-4D97-AF65-F5344CB8AC3E}">
        <p14:creationId xmlns:p14="http://schemas.microsoft.com/office/powerpoint/2010/main" val="3009760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33C8372-B4E5-4CA7-B81B-8781F9FE0048}" type="slidenum">
              <a:rPr lang="en-US" altLang="en-US"/>
              <a:pPr/>
              <a:t>‹#›</a:t>
            </a:fld>
            <a:endParaRPr lang="en-US" altLang="en-US"/>
          </a:p>
        </p:txBody>
      </p:sp>
    </p:spTree>
    <p:extLst>
      <p:ext uri="{BB962C8B-B14F-4D97-AF65-F5344CB8AC3E}">
        <p14:creationId xmlns:p14="http://schemas.microsoft.com/office/powerpoint/2010/main" val="4041747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9DC4B83-AB1B-4083-BD5A-7366BE95DE51}" type="slidenum">
              <a:rPr lang="en-US" altLang="en-US"/>
              <a:pPr/>
              <a:t>‹#›</a:t>
            </a:fld>
            <a:endParaRPr lang="en-US" altLang="en-US"/>
          </a:p>
        </p:txBody>
      </p:sp>
    </p:spTree>
    <p:extLst>
      <p:ext uri="{BB962C8B-B14F-4D97-AF65-F5344CB8AC3E}">
        <p14:creationId xmlns:p14="http://schemas.microsoft.com/office/powerpoint/2010/main" val="52225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78A775B-AEFB-43F7-B948-7CD83F12C636}" type="slidenum">
              <a:rPr lang="en-US" altLang="en-US"/>
              <a:pPr/>
              <a:t>‹#›</a:t>
            </a:fld>
            <a:endParaRPr lang="en-US" altLang="en-US"/>
          </a:p>
        </p:txBody>
      </p:sp>
    </p:spTree>
    <p:extLst>
      <p:ext uri="{BB962C8B-B14F-4D97-AF65-F5344CB8AC3E}">
        <p14:creationId xmlns:p14="http://schemas.microsoft.com/office/powerpoint/2010/main" val="280689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DB959D8-2E4A-438A-9BD7-520AFC378C4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com/imgres?imgurl=http://www.christcenteredmall.com/profiles/jochebed.jpg&amp;imgrefurl=http://michaelandbrookehall.blogspot.com/2007/07/jochebed-mother-of-moses.html&amp;h=166&amp;w=150&amp;sz=14&amp;hl=en&amp;start=3&amp;um=1&amp;usg=__ahYrqEJmJp24XI--aa8HlNLiT6w=&amp;tbnid=ymwpFZbkUcclWM:&amp;tbnh=99&amp;tbnw=89&amp;prev=/images%3Fq%3Dmoses%2Bmother%26um%3D1%26hl%3Den%26sa%3D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wiki.answer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mages.google.com/imgres?imgurl=http://upload.wikimedia.org/wikipedia/commons/thumb/d/d7/Arrow_southwest.svg/600px-Arrow_southwest.svg.png&amp;imgrefurl=http://commons.wikimedia.org/wiki/Image:Arrow_southwest.svg&amp;h=600&amp;w=600&amp;sz=7&amp;hl=en&amp;start=4&amp;um=1&amp;usg=__DMQKbPHGNy_kUkjWSYk-YcwPiRU=&amp;tbnid=hMelkkAC4HeAIM:&amp;tbnh=135&amp;tbnw=135&amp;prev=/images%3Fq%3Darrow%26um%3D1%26hl%3Den%26sa%3DG" TargetMode="External"/><Relationship Id="rId7"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hyperlink" Target="http://images.google.com/imgres?imgurl=http://upload.wikimedia.org/wikipedia/commons/thumb/5/56/Arrow_northeast.svg/600px-Arrow_northeast.svg.png&amp;imgrefurl=http://commons.wikimedia.org/wiki/Image:Arrow_northeast.svg&amp;h=600&amp;w=600&amp;sz=7&amp;hl=en&amp;start=1&amp;um=1&amp;usg=__ssrm7yR9yuf2-_VpvsMYzzCkLaI=&amp;tbnid=4ST_bIOn60B3rM:&amp;tbnh=135&amp;tbnw=135&amp;prev=/images%3Fq%3Darrow%26um%3D1%26hl%3Den%26sa%3DG"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8500">
              <a:srgbClr val="D4DEFF"/>
            </a:gs>
            <a:gs pos="23500">
              <a:srgbClr val="D4DEFF"/>
            </a:gs>
            <a:gs pos="50000">
              <a:srgbClr val="8488C4"/>
            </a:gs>
            <a:gs pos="76500">
              <a:srgbClr val="D4DEFF"/>
            </a:gs>
            <a:gs pos="91500">
              <a:srgbClr val="D4DEFF"/>
            </a:gs>
            <a:gs pos="100000">
              <a:srgbClr val="96AB94"/>
            </a:gs>
          </a:gsLst>
          <a:lin ang="189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altLang="en-US" sz="5400" b="1">
                <a:solidFill>
                  <a:schemeClr val="tx1"/>
                </a:solidFill>
                <a:latin typeface="Arial Black" pitchFamily="34" charset="0"/>
              </a:rPr>
              <a:t>Chapter 3</a:t>
            </a:r>
            <a:br>
              <a:rPr lang="en-US" altLang="en-US" sz="5400" b="1">
                <a:solidFill>
                  <a:schemeClr val="tx1"/>
                </a:solidFill>
                <a:latin typeface="Arial Black" pitchFamily="34" charset="0"/>
              </a:rPr>
            </a:br>
            <a:r>
              <a:rPr lang="en-US" altLang="en-US" sz="3200" b="1" i="1">
                <a:solidFill>
                  <a:schemeClr val="tx1"/>
                </a:solidFill>
                <a:latin typeface="Arial Black" pitchFamily="34" charset="0"/>
              </a:rPr>
              <a:t>People &amp; Ideas on the Move</a:t>
            </a:r>
            <a:br>
              <a:rPr lang="en-US" altLang="en-US" sz="3200" b="1" i="1">
                <a:solidFill>
                  <a:schemeClr val="tx1"/>
                </a:solidFill>
                <a:latin typeface="Arial Black" pitchFamily="34" charset="0"/>
              </a:rPr>
            </a:br>
            <a:r>
              <a:rPr lang="en-US" altLang="en-US" sz="1600" b="1" i="1">
                <a:solidFill>
                  <a:schemeClr val="tx1"/>
                </a:solidFill>
                <a:latin typeface="Arial Black" pitchFamily="34" charset="0"/>
              </a:rPr>
              <a:t>pg. 58 - 83</a:t>
            </a:r>
            <a:endParaRPr lang="en-US" altLang="en-US" sz="5400" b="1">
              <a:solidFill>
                <a:schemeClr val="tx1"/>
              </a:solidFill>
              <a:latin typeface="Arial Black" pitchFamily="34" charset="0"/>
            </a:endParaRPr>
          </a:p>
        </p:txBody>
      </p:sp>
      <p:sp>
        <p:nvSpPr>
          <p:cNvPr id="2051" name="Rectangle 3"/>
          <p:cNvSpPr>
            <a:spLocks noGrp="1" noChangeArrowheads="1"/>
          </p:cNvSpPr>
          <p:nvPr>
            <p:ph type="subTitle" idx="1"/>
          </p:nvPr>
        </p:nvSpPr>
        <p:spPr>
          <a:xfrm>
            <a:off x="1676400" y="4114800"/>
            <a:ext cx="6400800" cy="1752600"/>
          </a:xfrm>
          <a:ln/>
          <a:extLst>
            <a:ext uri="{91240B29-F687-4F45-9708-019B960494DF}">
              <a14:hiddenLine xmlns:a14="http://schemas.microsoft.com/office/drawing/2010/main" w="9525">
                <a:solidFill>
                  <a:schemeClr val="bg1"/>
                </a:solidFill>
                <a:miter lim="800000"/>
                <a:headEnd/>
                <a:tailEnd/>
              </a14:hiddenLine>
            </a:ext>
          </a:extLst>
        </p:spPr>
        <p:txBody>
          <a:bodyPr/>
          <a:lstStyle/>
          <a:p>
            <a:pPr algn="r"/>
            <a:r>
              <a:rPr lang="en-US" altLang="en-US" sz="1800" b="1">
                <a:latin typeface="Arial Black" pitchFamily="34" charset="0"/>
              </a:rPr>
              <a:t>By: Reanna Coggins</a:t>
            </a:r>
          </a:p>
          <a:p>
            <a:pPr algn="r"/>
            <a:r>
              <a:rPr lang="en-US" altLang="en-US" sz="1800" b="1">
                <a:latin typeface="Arial Black" pitchFamily="34" charset="0"/>
              </a:rPr>
              <a:t>Dr. Linebarger</a:t>
            </a:r>
          </a:p>
          <a:p>
            <a:pPr algn="r"/>
            <a:endParaRPr lang="en-US" altLang="en-US" sz="1800" b="1">
              <a:latin typeface="Arial Black" pitchFamily="34" charset="0"/>
            </a:endParaRPr>
          </a:p>
          <a:p>
            <a:pPr algn="r"/>
            <a:endParaRPr lang="en-US" altLang="en-US" sz="1800" b="1">
              <a:solidFill>
                <a:schemeClr val="bg2"/>
              </a:solidFill>
              <a:latin typeface="Impact" pitchFamily="34" charset="0"/>
            </a:endParaRPr>
          </a:p>
          <a:p>
            <a:pPr algn="r"/>
            <a:endParaRPr lang="en-US" altLang="en-US" sz="1800">
              <a:latin typeface="Impact"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A50021"/>
            </a:gs>
          </a:gsLst>
          <a:path path="rect">
            <a:fillToRect r="100000" b="100000"/>
          </a:path>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2800" u="sng">
                <a:latin typeface="Arial Black" pitchFamily="34" charset="0"/>
              </a:rPr>
              <a:t>The Aryans</a:t>
            </a:r>
          </a:p>
        </p:txBody>
      </p:sp>
      <p:sp>
        <p:nvSpPr>
          <p:cNvPr id="10243" name="Rectangle 3"/>
          <p:cNvSpPr>
            <a:spLocks noGrp="1" noChangeArrowheads="1"/>
          </p:cNvSpPr>
          <p:nvPr>
            <p:ph type="body" idx="1"/>
          </p:nvPr>
        </p:nvSpPr>
        <p:spPr>
          <a:xfrm>
            <a:off x="685800" y="1981200"/>
            <a:ext cx="3733800" cy="4114800"/>
          </a:xfrm>
        </p:spPr>
        <p:txBody>
          <a:bodyPr/>
          <a:lstStyle/>
          <a:p>
            <a:pPr>
              <a:lnSpc>
                <a:spcPct val="90000"/>
              </a:lnSpc>
            </a:pPr>
            <a:r>
              <a:rPr lang="en-US" altLang="en-US" sz="1600">
                <a:latin typeface="Arial Black" pitchFamily="34" charset="0"/>
              </a:rPr>
              <a:t>The </a:t>
            </a:r>
            <a:r>
              <a:rPr lang="en-US" altLang="en-US" sz="1600" u="sng">
                <a:solidFill>
                  <a:srgbClr val="CC0000"/>
                </a:solidFill>
                <a:latin typeface="Arial Black" pitchFamily="34" charset="0"/>
              </a:rPr>
              <a:t>Aryans</a:t>
            </a:r>
            <a:r>
              <a:rPr lang="en-US" altLang="en-US" sz="1600">
                <a:latin typeface="Arial Black" pitchFamily="34" charset="0"/>
              </a:rPr>
              <a:t> homeland was probably between the Caspian &amp; Aral sea, or in India</a:t>
            </a:r>
          </a:p>
          <a:p>
            <a:pPr>
              <a:lnSpc>
                <a:spcPct val="90000"/>
              </a:lnSpc>
            </a:pPr>
            <a:r>
              <a:rPr lang="en-US" altLang="en-US" sz="1600">
                <a:latin typeface="Arial Black" pitchFamily="34" charset="0"/>
              </a:rPr>
              <a:t>They left their sacred literature, the </a:t>
            </a:r>
            <a:r>
              <a:rPr lang="en-US" altLang="en-US" sz="1600" u="sng">
                <a:solidFill>
                  <a:srgbClr val="CC0000"/>
                </a:solidFill>
                <a:latin typeface="Arial Black" pitchFamily="34" charset="0"/>
              </a:rPr>
              <a:t>Vedas</a:t>
            </a:r>
            <a:r>
              <a:rPr lang="en-US" altLang="en-US" sz="1600">
                <a:latin typeface="Arial Black" pitchFamily="34" charset="0"/>
              </a:rPr>
              <a:t>, which showed a picture of Aryan life.</a:t>
            </a:r>
          </a:p>
          <a:p>
            <a:pPr>
              <a:lnSpc>
                <a:spcPct val="90000"/>
              </a:lnSpc>
              <a:buFontTx/>
              <a:buNone/>
            </a:pPr>
            <a:r>
              <a:rPr lang="en-US" altLang="en-US" sz="1600">
                <a:latin typeface="Arial Black" pitchFamily="34" charset="0"/>
              </a:rPr>
              <a:t>	</a:t>
            </a:r>
            <a:r>
              <a:rPr lang="en-US" altLang="en-US" sz="1600">
                <a:solidFill>
                  <a:srgbClr val="CC0000"/>
                </a:solidFill>
                <a:latin typeface="Arial Black" pitchFamily="34" charset="0"/>
              </a:rPr>
              <a:t>-</a:t>
            </a:r>
            <a:r>
              <a:rPr lang="en-US" altLang="en-US" sz="1600">
                <a:latin typeface="Arial Black" pitchFamily="34" charset="0"/>
              </a:rPr>
              <a:t> the Vedas are four collections of prayer, magical spells, &amp; instructions for performing rituals</a:t>
            </a:r>
          </a:p>
          <a:p>
            <a:pPr>
              <a:lnSpc>
                <a:spcPct val="90000"/>
              </a:lnSpc>
              <a:buFontTx/>
              <a:buNone/>
            </a:pPr>
            <a:r>
              <a:rPr lang="en-US" altLang="en-US" sz="1600">
                <a:latin typeface="Arial Black" pitchFamily="34" charset="0"/>
              </a:rPr>
              <a:t>	</a:t>
            </a:r>
            <a:r>
              <a:rPr lang="en-US" altLang="en-US" sz="1600">
                <a:solidFill>
                  <a:srgbClr val="CC0000"/>
                </a:solidFill>
                <a:latin typeface="Arial Black" pitchFamily="34" charset="0"/>
              </a:rPr>
              <a:t>-</a:t>
            </a:r>
            <a:r>
              <a:rPr lang="en-US" altLang="en-US" sz="1600">
                <a:latin typeface="Arial Black" pitchFamily="34" charset="0"/>
              </a:rPr>
              <a:t> most important part was the Rig Veda, which contains 1028 hymns.</a:t>
            </a:r>
          </a:p>
        </p:txBody>
      </p:sp>
      <p:sp>
        <p:nvSpPr>
          <p:cNvPr id="10244" name="Text Box 4"/>
          <p:cNvSpPr txBox="1">
            <a:spLocks noChangeArrowheads="1"/>
          </p:cNvSpPr>
          <p:nvPr/>
        </p:nvSpPr>
        <p:spPr bwMode="auto">
          <a:xfrm>
            <a:off x="5257800" y="2057400"/>
            <a:ext cx="358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2400"/>
          </a:p>
        </p:txBody>
      </p:sp>
      <p:pic>
        <p:nvPicPr>
          <p:cNvPr id="10246" name="Picture 6" descr="vedas%20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76800" y="1676400"/>
            <a:ext cx="3916363" cy="3440113"/>
          </a:xfrm>
          <a:prstGeom prst="rect">
            <a:avLst/>
          </a:prstGeom>
          <a:noFill/>
          <a:extLst>
            <a:ext uri="{909E8E84-426E-40DD-AFC4-6F175D3DCCD1}">
              <a14:hiddenFill xmlns:a14="http://schemas.microsoft.com/office/drawing/2010/main">
                <a:solidFill>
                  <a:srgbClr val="FFFFFF"/>
                </a:solidFill>
              </a14:hiddenFill>
            </a:ext>
          </a:extLst>
        </p:spPr>
      </p:pic>
      <p:sp>
        <p:nvSpPr>
          <p:cNvPr id="10247" name="Text Box 7"/>
          <p:cNvSpPr txBox="1">
            <a:spLocks noChangeArrowheads="1"/>
          </p:cNvSpPr>
          <p:nvPr/>
        </p:nvSpPr>
        <p:spPr bwMode="auto">
          <a:xfrm>
            <a:off x="6019800" y="5410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Garamond" pitchFamily="18" charset="0"/>
              </a:rPr>
              <a:t>Vedas texts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3399"/>
            </a:gs>
          </a:gsLst>
          <a:path path="rect">
            <a:fillToRect r="100000" b="100000"/>
          </a:path>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2800" u="sng">
                <a:latin typeface="Arial Black" pitchFamily="34" charset="0"/>
              </a:rPr>
              <a:t>Caste System</a:t>
            </a:r>
          </a:p>
        </p:txBody>
      </p:sp>
      <p:sp>
        <p:nvSpPr>
          <p:cNvPr id="11267" name="Rectangle 3"/>
          <p:cNvSpPr>
            <a:spLocks noGrp="1" noChangeArrowheads="1"/>
          </p:cNvSpPr>
          <p:nvPr>
            <p:ph type="body" idx="1"/>
          </p:nvPr>
        </p:nvSpPr>
        <p:spPr/>
        <p:txBody>
          <a:bodyPr/>
          <a:lstStyle/>
          <a:p>
            <a:r>
              <a:rPr lang="en-US" altLang="en-US" sz="1600">
                <a:latin typeface="Arial Black" pitchFamily="34" charset="0"/>
              </a:rPr>
              <a:t>When the Aryans first arrived in India, they were organized into 4 groups based on their occupation.</a:t>
            </a:r>
          </a:p>
          <a:p>
            <a:pPr>
              <a:buFontTx/>
              <a:buNone/>
            </a:pPr>
            <a:r>
              <a:rPr lang="en-US" altLang="en-US" sz="1600">
                <a:latin typeface="Arial Black" pitchFamily="34" charset="0"/>
              </a:rPr>
              <a:t>	- Brahmins (priests)</a:t>
            </a:r>
          </a:p>
          <a:p>
            <a:pPr>
              <a:buFontTx/>
              <a:buNone/>
            </a:pPr>
            <a:r>
              <a:rPr lang="en-US" altLang="en-US" sz="1600">
                <a:latin typeface="Arial Black" pitchFamily="34" charset="0"/>
              </a:rPr>
              <a:t>	- warriors</a:t>
            </a:r>
          </a:p>
          <a:p>
            <a:pPr>
              <a:buFontTx/>
              <a:buNone/>
            </a:pPr>
            <a:r>
              <a:rPr lang="en-US" altLang="en-US" sz="1600">
                <a:latin typeface="Arial Black" pitchFamily="34" charset="0"/>
              </a:rPr>
              <a:t>	- traders &amp; landowners</a:t>
            </a:r>
          </a:p>
          <a:p>
            <a:pPr>
              <a:buFontTx/>
              <a:buNone/>
            </a:pPr>
            <a:r>
              <a:rPr lang="en-US" altLang="en-US" sz="1600">
                <a:latin typeface="Arial Black" pitchFamily="34" charset="0"/>
              </a:rPr>
              <a:t>	- peasants </a:t>
            </a:r>
          </a:p>
          <a:p>
            <a:r>
              <a:rPr lang="en-US" altLang="en-US" sz="1600">
                <a:latin typeface="Arial Black" pitchFamily="34" charset="0"/>
              </a:rPr>
              <a:t>In the 15</a:t>
            </a:r>
            <a:r>
              <a:rPr lang="en-US" altLang="en-US" sz="1600" baseline="30000">
                <a:latin typeface="Arial Black" pitchFamily="34" charset="0"/>
              </a:rPr>
              <a:t>th</a:t>
            </a:r>
            <a:r>
              <a:rPr lang="en-US" altLang="en-US" sz="1600">
                <a:latin typeface="Arial Black" pitchFamily="34" charset="0"/>
              </a:rPr>
              <a:t> century explorers from Portugal encountered this social system &amp; called it the </a:t>
            </a:r>
            <a:r>
              <a:rPr lang="en-US" altLang="en-US" sz="1600" u="sng">
                <a:solidFill>
                  <a:srgbClr val="CC0000"/>
                </a:solidFill>
                <a:latin typeface="Arial Black" pitchFamily="34" charset="0"/>
              </a:rPr>
              <a:t>castes</a:t>
            </a:r>
            <a:r>
              <a:rPr lang="en-US" altLang="en-US" sz="1600">
                <a:latin typeface="Arial Black" pitchFamily="34" charset="0"/>
              </a:rPr>
              <a:t>.</a:t>
            </a:r>
          </a:p>
          <a:p>
            <a:r>
              <a:rPr lang="en-US" altLang="en-US" sz="1600">
                <a:latin typeface="Arial Black" pitchFamily="34" charset="0"/>
              </a:rPr>
              <a:t>Aryans caste membership determined the work they did, whom they could marry, and whom they could eat with.</a:t>
            </a:r>
          </a:p>
          <a:p>
            <a:r>
              <a:rPr lang="en-US" altLang="en-US" sz="1600">
                <a:latin typeface="Arial Black" pitchFamily="34" charset="0"/>
              </a:rPr>
              <a:t>Cleanliness was also important. People such as butchers, grave diggers, or trash collectors lived outside the caste system, and became known as “</a:t>
            </a:r>
            <a:r>
              <a:rPr lang="en-US" altLang="en-US" sz="1600" i="1">
                <a:latin typeface="Arial Black" pitchFamily="34" charset="0"/>
              </a:rPr>
              <a:t>untouchables”</a:t>
            </a:r>
            <a:r>
              <a:rPr lang="en-US" altLang="en-US" sz="1600">
                <a:latin typeface="Arial Black" pitchFamily="34" charset="0"/>
              </a:rPr>
              <a:t>.</a:t>
            </a:r>
            <a:endParaRPr lang="en-US" altLang="en-US" sz="1600" i="1">
              <a:latin typeface="Arial Black"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z="2800" u="sng">
                <a:latin typeface="Arial Black" pitchFamily="34" charset="0"/>
              </a:rPr>
              <a:t>Aryan kingdoms expand</a:t>
            </a:r>
          </a:p>
        </p:txBody>
      </p:sp>
      <p:sp>
        <p:nvSpPr>
          <p:cNvPr id="12291" name="Rectangle 3"/>
          <p:cNvSpPr>
            <a:spLocks noGrp="1" noChangeArrowheads="1"/>
          </p:cNvSpPr>
          <p:nvPr>
            <p:ph type="body" idx="1"/>
          </p:nvPr>
        </p:nvSpPr>
        <p:spPr>
          <a:xfrm>
            <a:off x="685800" y="1676400"/>
            <a:ext cx="7772400" cy="4114800"/>
          </a:xfrm>
        </p:spPr>
        <p:txBody>
          <a:bodyPr/>
          <a:lstStyle/>
          <a:p>
            <a:pPr>
              <a:lnSpc>
                <a:spcPct val="90000"/>
              </a:lnSpc>
            </a:pPr>
            <a:r>
              <a:rPr lang="en-US" altLang="en-US" sz="1800">
                <a:latin typeface="Arial Black" pitchFamily="34" charset="0"/>
              </a:rPr>
              <a:t>Over time, Aryans extended settlement east, along the Ganges &amp; Yamuna river valleys.</a:t>
            </a:r>
          </a:p>
          <a:p>
            <a:pPr>
              <a:lnSpc>
                <a:spcPct val="90000"/>
              </a:lnSpc>
            </a:pPr>
            <a:r>
              <a:rPr lang="en-US" altLang="en-US" sz="1800">
                <a:latin typeface="Arial Black" pitchFamily="34" charset="0"/>
              </a:rPr>
              <a:t> </a:t>
            </a:r>
          </a:p>
          <a:p>
            <a:pPr>
              <a:lnSpc>
                <a:spcPct val="90000"/>
              </a:lnSpc>
            </a:pPr>
            <a:r>
              <a:rPr lang="en-US" altLang="en-US" sz="1800">
                <a:latin typeface="Arial Black" pitchFamily="34" charset="0"/>
              </a:rPr>
              <a:t>At first, chiefs were elected by the whole tribe.</a:t>
            </a:r>
          </a:p>
          <a:p>
            <a:pPr>
              <a:lnSpc>
                <a:spcPct val="90000"/>
              </a:lnSpc>
            </a:pPr>
            <a:endParaRPr lang="en-US" altLang="en-US" sz="1800">
              <a:latin typeface="Arial Black" pitchFamily="34" charset="0"/>
            </a:endParaRPr>
          </a:p>
          <a:p>
            <a:pPr>
              <a:lnSpc>
                <a:spcPct val="90000"/>
              </a:lnSpc>
            </a:pPr>
            <a:r>
              <a:rPr lang="en-US" altLang="en-US" sz="1800">
                <a:latin typeface="Arial Black" pitchFamily="34" charset="0"/>
              </a:rPr>
              <a:t>Around 1000</a:t>
            </a:r>
            <a:r>
              <a:rPr lang="en-US" altLang="en-US" sz="1000">
                <a:latin typeface="Arial Black" pitchFamily="34" charset="0"/>
              </a:rPr>
              <a:t>B.C. </a:t>
            </a:r>
            <a:r>
              <a:rPr lang="en-US" altLang="en-US" sz="1800">
                <a:latin typeface="Arial Black" pitchFamily="34" charset="0"/>
              </a:rPr>
              <a:t>a</a:t>
            </a:r>
            <a:r>
              <a:rPr lang="en-US" altLang="en-US" sz="1000">
                <a:latin typeface="Arial Black" pitchFamily="34" charset="0"/>
              </a:rPr>
              <a:t> </a:t>
            </a:r>
            <a:r>
              <a:rPr lang="en-US" altLang="en-US" sz="1800">
                <a:latin typeface="Arial Black" pitchFamily="34" charset="0"/>
              </a:rPr>
              <a:t>minor king, Magadha, began to emerge.</a:t>
            </a:r>
          </a:p>
          <a:p>
            <a:pPr>
              <a:lnSpc>
                <a:spcPct val="90000"/>
              </a:lnSpc>
            </a:pPr>
            <a:endParaRPr lang="en-US" altLang="en-US" sz="1800">
              <a:latin typeface="Arial Black" pitchFamily="34" charset="0"/>
            </a:endParaRPr>
          </a:p>
          <a:p>
            <a:pPr>
              <a:lnSpc>
                <a:spcPct val="90000"/>
              </a:lnSpc>
            </a:pPr>
            <a:r>
              <a:rPr lang="en-US" altLang="en-US" sz="1800">
                <a:latin typeface="Arial Black" pitchFamily="34" charset="0"/>
              </a:rPr>
              <a:t>In the 6</a:t>
            </a:r>
            <a:r>
              <a:rPr lang="en-US" altLang="en-US" sz="1800" baseline="30000">
                <a:latin typeface="Arial Black" pitchFamily="34" charset="0"/>
              </a:rPr>
              <a:t>th</a:t>
            </a:r>
            <a:r>
              <a:rPr lang="en-US" altLang="en-US" sz="1800">
                <a:latin typeface="Arial Black" pitchFamily="34" charset="0"/>
              </a:rPr>
              <a:t> century </a:t>
            </a:r>
            <a:r>
              <a:rPr lang="en-US" altLang="en-US" sz="1000">
                <a:latin typeface="Arial Black" pitchFamily="34" charset="0"/>
              </a:rPr>
              <a:t>B.C., </a:t>
            </a:r>
            <a:r>
              <a:rPr lang="en-US" altLang="en-US" sz="1800">
                <a:latin typeface="Arial Black" pitchFamily="34" charset="0"/>
              </a:rPr>
              <a:t>Magadha began expanding their territory. By the 2</a:t>
            </a:r>
            <a:r>
              <a:rPr lang="en-US" altLang="en-US" sz="1800" baseline="30000">
                <a:latin typeface="Arial Black" pitchFamily="34" charset="0"/>
              </a:rPr>
              <a:t>nd</a:t>
            </a:r>
            <a:r>
              <a:rPr lang="en-US" altLang="en-US" sz="1800">
                <a:latin typeface="Arial Black" pitchFamily="34" charset="0"/>
              </a:rPr>
              <a:t> century </a:t>
            </a:r>
            <a:r>
              <a:rPr lang="en-US" altLang="en-US" sz="1000">
                <a:latin typeface="Arial Black" pitchFamily="34" charset="0"/>
              </a:rPr>
              <a:t>B.C., </a:t>
            </a:r>
            <a:r>
              <a:rPr lang="en-US" altLang="en-US" sz="1800">
                <a:latin typeface="Arial Black" pitchFamily="34" charset="0"/>
              </a:rPr>
              <a:t>Magadha had expanded south to occupy most of India.</a:t>
            </a:r>
          </a:p>
          <a:p>
            <a:pPr>
              <a:lnSpc>
                <a:spcPct val="90000"/>
              </a:lnSpc>
            </a:pPr>
            <a:endParaRPr lang="en-US" altLang="en-US" sz="1800">
              <a:latin typeface="Arial Black" pitchFamily="34" charset="0"/>
            </a:endParaRPr>
          </a:p>
          <a:p>
            <a:pPr>
              <a:lnSpc>
                <a:spcPct val="90000"/>
              </a:lnSpc>
            </a:pPr>
            <a:r>
              <a:rPr lang="en-US" altLang="en-US" sz="1800" u="sng">
                <a:solidFill>
                  <a:srgbClr val="CC0000"/>
                </a:solidFill>
                <a:latin typeface="Arial Black" pitchFamily="34" charset="0"/>
              </a:rPr>
              <a:t>Mahabharata</a:t>
            </a:r>
            <a:r>
              <a:rPr lang="en-US" altLang="en-US" sz="1800">
                <a:latin typeface="Arial Black" pitchFamily="34" charset="0"/>
              </a:rPr>
              <a:t>, one of the great epics from India reflects the struggles that took place in India as the Aryan kings worked to control Indian lands.</a:t>
            </a:r>
          </a:p>
          <a:p>
            <a:pPr>
              <a:lnSpc>
                <a:spcPct val="90000"/>
              </a:lnSpc>
              <a:buFontTx/>
              <a:buNone/>
            </a:pPr>
            <a:endParaRPr lang="en-US" altLang="en-US" sz="2800">
              <a:latin typeface="Arial Black" pitchFamily="34" charset="0"/>
            </a:endParaRPr>
          </a:p>
          <a:p>
            <a:pPr>
              <a:lnSpc>
                <a:spcPct val="90000"/>
              </a:lnSpc>
              <a:buFontTx/>
              <a:buNone/>
            </a:pPr>
            <a:r>
              <a:rPr lang="en-US" altLang="en-US" sz="2800">
                <a:latin typeface="Arial Black"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3D4A8"/>
            </a:gs>
            <a:gs pos="25000">
              <a:srgbClr val="21D6E0"/>
            </a:gs>
            <a:gs pos="75000">
              <a:srgbClr val="0087E6"/>
            </a:gs>
            <a:gs pos="100000">
              <a:srgbClr val="005CBF"/>
            </a:gs>
          </a:gsLst>
          <a:path path="shape">
            <a:fillToRect l="50000" t="50000" r="50000" b="50000"/>
          </a:path>
        </a:gradFill>
        <a:effectLst/>
      </p:bgPr>
    </p:bg>
    <p:spTree>
      <p:nvGrpSpPr>
        <p:cNvPr id="1" name=""/>
        <p:cNvGrpSpPr/>
        <p:nvPr/>
      </p:nvGrpSpPr>
      <p:grpSpPr>
        <a:xfrm>
          <a:off x="0" y="0"/>
          <a:ext cx="0" cy="0"/>
          <a:chOff x="0" y="0"/>
          <a:chExt cx="0" cy="0"/>
        </a:xfrm>
      </p:grpSpPr>
      <p:sp>
        <p:nvSpPr>
          <p:cNvPr id="29699" name="Rectangle 1027"/>
          <p:cNvSpPr>
            <a:spLocks noGrp="1" noChangeArrowheads="1"/>
          </p:cNvSpPr>
          <p:nvPr>
            <p:ph type="body" idx="1"/>
          </p:nvPr>
        </p:nvSpPr>
        <p:spPr>
          <a:xfrm>
            <a:off x="609600" y="1371600"/>
            <a:ext cx="7772400" cy="4114800"/>
          </a:xfrm>
        </p:spPr>
        <p:txBody>
          <a:bodyPr/>
          <a:lstStyle/>
          <a:p>
            <a:pPr>
              <a:buFontTx/>
              <a:buNone/>
            </a:pPr>
            <a:endParaRPr lang="en-US" altLang="en-US" u="sng">
              <a:latin typeface="Verdana" pitchFamily="34" charset="0"/>
            </a:endParaRPr>
          </a:p>
          <a:p>
            <a:pPr algn="ctr">
              <a:buFontTx/>
              <a:buNone/>
            </a:pPr>
            <a:r>
              <a:rPr lang="en-US" altLang="en-US" sz="4400" b="1" u="sng">
                <a:latin typeface="Verdana" pitchFamily="34" charset="0"/>
              </a:rPr>
              <a:t>Section 2</a:t>
            </a:r>
          </a:p>
          <a:p>
            <a:pPr algn="ctr">
              <a:buFontTx/>
              <a:buNone/>
            </a:pPr>
            <a:r>
              <a:rPr lang="en-US" altLang="en-US" sz="4400" b="1">
                <a:latin typeface="Verdana" pitchFamily="34" charset="0"/>
              </a:rPr>
              <a:t>Hinduism &amp; Buddhism develop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3300"/>
            </a:gs>
          </a:gsLst>
          <a:path path="rect">
            <a:fillToRect r="100000" b="100000"/>
          </a:path>
        </a:gradFill>
        <a:effectLst/>
      </p:bgPr>
    </p:bg>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p:txBody>
          <a:bodyPr/>
          <a:lstStyle/>
          <a:p>
            <a:r>
              <a:rPr lang="en-US" altLang="en-US" sz="2800" u="sng">
                <a:latin typeface="Arial Black" pitchFamily="34" charset="0"/>
              </a:rPr>
              <a:t>Hinduism</a:t>
            </a:r>
          </a:p>
        </p:txBody>
      </p:sp>
      <p:sp>
        <p:nvSpPr>
          <p:cNvPr id="36867" name="Rectangle 1027"/>
          <p:cNvSpPr>
            <a:spLocks noGrp="1" noChangeArrowheads="1"/>
          </p:cNvSpPr>
          <p:nvPr>
            <p:ph type="body" idx="1"/>
          </p:nvPr>
        </p:nvSpPr>
        <p:spPr>
          <a:xfrm>
            <a:off x="685800" y="1600200"/>
            <a:ext cx="7772400" cy="4495800"/>
          </a:xfrm>
        </p:spPr>
        <p:txBody>
          <a:bodyPr/>
          <a:lstStyle/>
          <a:p>
            <a:r>
              <a:rPr lang="en-US" altLang="en-US" sz="1600">
                <a:latin typeface="Arial Black" pitchFamily="34" charset="0"/>
              </a:rPr>
              <a:t>Moksha is a state of perfect understanding of al things.  </a:t>
            </a:r>
          </a:p>
          <a:p>
            <a:r>
              <a:rPr lang="en-US" altLang="en-US" sz="1600">
                <a:latin typeface="Arial Black" pitchFamily="34" charset="0"/>
              </a:rPr>
              <a:t>When a person understands the relationship between atman and Brahman, that person achieves perfect understanding (moksha) and a release from life in this world.  </a:t>
            </a:r>
          </a:p>
          <a:p>
            <a:r>
              <a:rPr lang="en-US" altLang="en-US" sz="1600">
                <a:latin typeface="Arial Black" pitchFamily="34" charset="0"/>
              </a:rPr>
              <a:t>Through a process called </a:t>
            </a:r>
            <a:r>
              <a:rPr lang="en-US" altLang="en-US" sz="1600" u="sng">
                <a:solidFill>
                  <a:srgbClr val="CC0000"/>
                </a:solidFill>
                <a:latin typeface="Arial Black" pitchFamily="34" charset="0"/>
              </a:rPr>
              <a:t>reincarnation</a:t>
            </a:r>
            <a:r>
              <a:rPr lang="en-US" altLang="en-US" sz="1600">
                <a:latin typeface="Arial Black" pitchFamily="34" charset="0"/>
              </a:rPr>
              <a:t>, a person’s soul or spirit is born again and again until moksha is achieved.  </a:t>
            </a:r>
          </a:p>
          <a:p>
            <a:r>
              <a:rPr lang="en-US" altLang="en-US" sz="1600" u="sng">
                <a:solidFill>
                  <a:srgbClr val="CC0000"/>
                </a:solidFill>
                <a:latin typeface="Arial Black" pitchFamily="34" charset="0"/>
              </a:rPr>
              <a:t>Karma</a:t>
            </a:r>
            <a:r>
              <a:rPr lang="en-US" altLang="en-US" sz="1600">
                <a:latin typeface="Arial Black" pitchFamily="34" charset="0"/>
              </a:rPr>
              <a:t> is a soul’s good or bad deeds.  If a person is born as a Brahman, warrior, or merchant, his fortune came from good karma earned in their former life.  However if a person is born as a female, a laborer, or an untouchable, they would be getting bad karma from their former life.   </a:t>
            </a:r>
          </a:p>
          <a:p>
            <a:r>
              <a:rPr lang="en-US" altLang="en-US" sz="1600">
                <a:latin typeface="Arial Black" pitchFamily="34" charset="0"/>
              </a:rPr>
              <a:t>Hindus believe Brahman, the world soul,  had the personalities of three gods: Brahma, the creator; Vishnu, the protector; and Shiva, the destroyer.  Over time, Brahman faded into the background while Devi, the great Mother Goddess, grew important.</a:t>
            </a:r>
          </a:p>
          <a:p>
            <a:endParaRPr lang="en-US" altLang="en-US" sz="1600">
              <a:latin typeface="Arial Black"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00"/>
            </a:gs>
          </a:gsLst>
          <a:path path="rect">
            <a:fillToRect l="100000" b="100000"/>
          </a:path>
        </a:gradFill>
        <a:effectLst/>
      </p:bgPr>
    </p:bg>
    <p:spTree>
      <p:nvGrpSpPr>
        <p:cNvPr id="1" name=""/>
        <p:cNvGrpSpPr/>
        <p:nvPr/>
      </p:nvGrpSpPr>
      <p:grpSpPr>
        <a:xfrm>
          <a:off x="0" y="0"/>
          <a:ext cx="0" cy="0"/>
          <a:chOff x="0" y="0"/>
          <a:chExt cx="0" cy="0"/>
        </a:xfrm>
      </p:grpSpPr>
      <p:sp>
        <p:nvSpPr>
          <p:cNvPr id="37890" name="Rectangle 1026"/>
          <p:cNvSpPr>
            <a:spLocks noGrp="1" noChangeArrowheads="1"/>
          </p:cNvSpPr>
          <p:nvPr>
            <p:ph type="title"/>
          </p:nvPr>
        </p:nvSpPr>
        <p:spPr/>
        <p:txBody>
          <a:bodyPr/>
          <a:lstStyle/>
          <a:p>
            <a:r>
              <a:rPr lang="en-US" altLang="en-US" sz="2800" u="sng">
                <a:latin typeface="Arial Black" pitchFamily="34" charset="0"/>
              </a:rPr>
              <a:t>Buddhism</a:t>
            </a:r>
            <a:r>
              <a:rPr lang="en-US" altLang="en-US"/>
              <a:t> </a:t>
            </a:r>
          </a:p>
        </p:txBody>
      </p:sp>
      <p:sp>
        <p:nvSpPr>
          <p:cNvPr id="37891" name="Rectangle 1027"/>
          <p:cNvSpPr>
            <a:spLocks noGrp="1" noChangeArrowheads="1"/>
          </p:cNvSpPr>
          <p:nvPr>
            <p:ph type="body" idx="1"/>
          </p:nvPr>
        </p:nvSpPr>
        <p:spPr/>
        <p:txBody>
          <a:bodyPr/>
          <a:lstStyle/>
          <a:p>
            <a:r>
              <a:rPr lang="en-US" altLang="en-US" sz="1800">
                <a:latin typeface="Arial Black" pitchFamily="34" charset="0"/>
              </a:rPr>
              <a:t>Buddhism was founded by </a:t>
            </a:r>
            <a:r>
              <a:rPr lang="en-US" altLang="en-US" sz="1800" u="sng">
                <a:solidFill>
                  <a:srgbClr val="CC0000"/>
                </a:solidFill>
                <a:latin typeface="Arial Black" pitchFamily="34" charset="0"/>
              </a:rPr>
              <a:t>Siddhartha Gautama</a:t>
            </a:r>
            <a:r>
              <a:rPr lang="en-US" altLang="en-US" sz="1800">
                <a:latin typeface="Arial Black" pitchFamily="34" charset="0"/>
              </a:rPr>
              <a:t>.  </a:t>
            </a:r>
          </a:p>
          <a:p>
            <a:r>
              <a:rPr lang="en-US" altLang="en-US" sz="1800">
                <a:latin typeface="Arial Black" pitchFamily="34" charset="0"/>
              </a:rPr>
              <a:t>After venturing outside the palace many times, Siddhartha, at age, 29, decided to spend the rest of his life searching for religious truth and an end to life’s suffering.  Siddhartha spent 6 years wandering the forest in India, seeking </a:t>
            </a:r>
            <a:r>
              <a:rPr lang="en-US" altLang="en-US" sz="1800" u="sng">
                <a:solidFill>
                  <a:srgbClr val="CC0000"/>
                </a:solidFill>
                <a:latin typeface="Arial Black" pitchFamily="34" charset="0"/>
              </a:rPr>
              <a:t>enlightenment</a:t>
            </a:r>
            <a:r>
              <a:rPr lang="en-US" altLang="en-US" sz="1800">
                <a:latin typeface="Arial Black" pitchFamily="34" charset="0"/>
              </a:rPr>
              <a:t>.  </a:t>
            </a:r>
          </a:p>
          <a:p>
            <a:r>
              <a:rPr lang="en-US" altLang="en-US" sz="1800">
                <a:latin typeface="Arial Black" pitchFamily="34" charset="0"/>
              </a:rPr>
              <a:t>He tried many methods, yet non of them worked.  One day he sat in meditation under a fig tree.  After 49 days of meditation, he finally found his answer. </a:t>
            </a:r>
          </a:p>
          <a:p>
            <a:r>
              <a:rPr lang="en-US" altLang="en-US" sz="1800">
                <a:latin typeface="Arial Black" pitchFamily="34" charset="0"/>
              </a:rPr>
              <a:t> From then on he was called Budha.  He preached his first sermon to his five companions.</a:t>
            </a:r>
          </a:p>
          <a:p>
            <a:endParaRPr lang="en-US" altLang="en-US" sz="1800">
              <a:latin typeface="Arial Black"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9900"/>
            </a:gs>
          </a:gsLst>
          <a:path path="rect">
            <a:fillToRect r="100000" b="100000"/>
          </a:path>
        </a:gradFill>
        <a:effectLst/>
      </p:bgPr>
    </p:bg>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lstStyle/>
          <a:p>
            <a:r>
              <a:rPr lang="en-US" altLang="en-US" sz="2800" u="sng">
                <a:latin typeface="Arial Black" pitchFamily="34" charset="0"/>
              </a:rPr>
              <a:t>Buddhist beliefs</a:t>
            </a:r>
            <a:r>
              <a:rPr lang="en-US" altLang="en-US"/>
              <a:t/>
            </a:r>
            <a:br>
              <a:rPr lang="en-US" altLang="en-US"/>
            </a:br>
            <a:endParaRPr lang="en-US" altLang="en-US"/>
          </a:p>
        </p:txBody>
      </p:sp>
      <p:sp>
        <p:nvSpPr>
          <p:cNvPr id="38915" name="Rectangle 1027"/>
          <p:cNvSpPr>
            <a:spLocks noGrp="1" noChangeArrowheads="1"/>
          </p:cNvSpPr>
          <p:nvPr>
            <p:ph type="body" idx="1"/>
          </p:nvPr>
        </p:nvSpPr>
        <p:spPr/>
        <p:txBody>
          <a:bodyPr/>
          <a:lstStyle/>
          <a:p>
            <a:r>
              <a:rPr lang="en-US" altLang="en-US" sz="1800">
                <a:latin typeface="Arial Black" pitchFamily="34" charset="0"/>
              </a:rPr>
              <a:t>Buddhists believe in the Four Noble Truths.</a:t>
            </a:r>
          </a:p>
          <a:p>
            <a:pPr>
              <a:buFontTx/>
              <a:buNone/>
            </a:pPr>
            <a:endParaRPr lang="en-US" altLang="en-US" sz="1800">
              <a:latin typeface="Arial Black" pitchFamily="34" charset="0"/>
            </a:endParaRPr>
          </a:p>
          <a:p>
            <a:r>
              <a:rPr lang="en-US" altLang="en-US" sz="1800">
                <a:latin typeface="Arial Black" pitchFamily="34" charset="0"/>
              </a:rPr>
              <a:t>The eight-fold path is a guide to behavior.  By following the Eighth-fold path, anyone could reach nirvana, release from selfishness and pain. </a:t>
            </a:r>
          </a:p>
          <a:p>
            <a:r>
              <a:rPr lang="en-US" altLang="en-US" sz="1800">
                <a:latin typeface="Arial Black" pitchFamily="34" charset="0"/>
              </a:rPr>
              <a:t>Buddhists also believe in reincarnation.</a:t>
            </a:r>
          </a:p>
          <a:p>
            <a:pPr>
              <a:buFontTx/>
              <a:buNone/>
            </a:pPr>
            <a:endParaRPr lang="en-US" altLang="en-US" sz="1800">
              <a:latin typeface="Arial Black"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z="2800" u="sng">
                <a:latin typeface="Arial Black" pitchFamily="34" charset="0"/>
                <a:cs typeface="Times New Roman" pitchFamily="18" charset="0"/>
              </a:rPr>
              <a:t>Buddhism Spreads</a:t>
            </a:r>
            <a:r>
              <a:rPr lang="en-US" altLang="en-US"/>
              <a:t> </a:t>
            </a:r>
          </a:p>
        </p:txBody>
      </p:sp>
      <p:sp>
        <p:nvSpPr>
          <p:cNvPr id="40963" name="Rectangle 3"/>
          <p:cNvSpPr>
            <a:spLocks noGrp="1" noChangeArrowheads="1"/>
          </p:cNvSpPr>
          <p:nvPr>
            <p:ph type="body" idx="1"/>
          </p:nvPr>
        </p:nvSpPr>
        <p:spPr/>
        <p:txBody>
          <a:bodyPr/>
          <a:lstStyle/>
          <a:p>
            <a:pPr>
              <a:lnSpc>
                <a:spcPct val="90000"/>
              </a:lnSpc>
            </a:pPr>
            <a:r>
              <a:rPr lang="en-US" altLang="en-US" sz="1800">
                <a:latin typeface="Arial Black" pitchFamily="34" charset="0"/>
              </a:rPr>
              <a:t>Monks &amp; nuns wandered throughout India spreading the Buddha’s words.</a:t>
            </a:r>
          </a:p>
          <a:p>
            <a:pPr>
              <a:lnSpc>
                <a:spcPct val="90000"/>
              </a:lnSpc>
            </a:pPr>
            <a:r>
              <a:rPr lang="en-US" altLang="en-US" sz="1800">
                <a:latin typeface="Arial Black" pitchFamily="34" charset="0"/>
              </a:rPr>
              <a:t>Teachings of Buddha were written shortly after Buddha’s death.</a:t>
            </a:r>
          </a:p>
          <a:p>
            <a:pPr>
              <a:lnSpc>
                <a:spcPct val="90000"/>
              </a:lnSpc>
            </a:pPr>
            <a:r>
              <a:rPr lang="en-US" altLang="en-US" sz="1800">
                <a:latin typeface="Arial Black" pitchFamily="34" charset="0"/>
              </a:rPr>
              <a:t>Centuries after Buddha died missionaries were able to spread his faith over large parts of Asia.</a:t>
            </a:r>
          </a:p>
          <a:p>
            <a:pPr>
              <a:lnSpc>
                <a:spcPct val="90000"/>
              </a:lnSpc>
            </a:pPr>
            <a:r>
              <a:rPr lang="en-US" altLang="en-US" sz="1800">
                <a:latin typeface="Arial Black" pitchFamily="34" charset="0"/>
              </a:rPr>
              <a:t>As important as missionaries were to the spread of Buddhism, traders played an even more crucial role in this process. Along with goods, traders carried Buddhism beyond India to Sri Lanka. </a:t>
            </a:r>
          </a:p>
          <a:p>
            <a:pPr>
              <a:lnSpc>
                <a:spcPct val="90000"/>
              </a:lnSpc>
            </a:pPr>
            <a:r>
              <a:rPr lang="en-US" altLang="en-US" sz="1800">
                <a:latin typeface="Arial Black" pitchFamily="34" charset="0"/>
              </a:rPr>
              <a:t>Buddhism was also brought southeast along trade routes to Burma, Thailand, and the island of Sumatra.</a:t>
            </a:r>
          </a:p>
          <a:p>
            <a:pPr>
              <a:lnSpc>
                <a:spcPct val="90000"/>
              </a:lnSpc>
            </a:pPr>
            <a:r>
              <a:rPr lang="en-US" altLang="en-US" sz="1800">
                <a:latin typeface="Arial Black" pitchFamily="34" charset="0"/>
              </a:rPr>
              <a:t>Buddhism also spread to the Silk Roads in China. From China to Korea to Japan.</a:t>
            </a:r>
          </a:p>
          <a:p>
            <a:pPr>
              <a:lnSpc>
                <a:spcPct val="90000"/>
              </a:lnSpc>
              <a:buFontTx/>
              <a:buNone/>
            </a:pPr>
            <a:endParaRPr lang="en-US" altLang="en-US" sz="1800">
              <a:latin typeface="Arial Black"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00"/>
            </a:gs>
            <a:gs pos="100000">
              <a:srgbClr val="FF3399"/>
            </a:gs>
          </a:gsLst>
          <a:path path="shape">
            <a:fillToRect l="50000" t="50000" r="50000" b="50000"/>
          </a:path>
        </a:gradFill>
        <a:effectLst/>
      </p:bgPr>
    </p:bg>
    <p:spTree>
      <p:nvGrpSpPr>
        <p:cNvPr id="1" name=""/>
        <p:cNvGrpSpPr/>
        <p:nvPr/>
      </p:nvGrpSpPr>
      <p:grpSpPr>
        <a:xfrm>
          <a:off x="0" y="0"/>
          <a:ext cx="0" cy="0"/>
          <a:chOff x="0" y="0"/>
          <a:chExt cx="0" cy="0"/>
        </a:xfrm>
      </p:grpSpPr>
      <p:sp>
        <p:nvSpPr>
          <p:cNvPr id="31747" name="Rectangle 1027"/>
          <p:cNvSpPr>
            <a:spLocks noGrp="1" noChangeArrowheads="1"/>
          </p:cNvSpPr>
          <p:nvPr>
            <p:ph type="body" idx="1"/>
          </p:nvPr>
        </p:nvSpPr>
        <p:spPr>
          <a:xfrm>
            <a:off x="685800" y="2362200"/>
            <a:ext cx="7772400" cy="4114800"/>
          </a:xfrm>
        </p:spPr>
        <p:txBody>
          <a:bodyPr/>
          <a:lstStyle/>
          <a:p>
            <a:pPr algn="ctr">
              <a:buFontTx/>
              <a:buNone/>
            </a:pPr>
            <a:r>
              <a:rPr lang="en-US" altLang="en-US" sz="4400" b="1" u="sng">
                <a:latin typeface="Verdana" pitchFamily="34" charset="0"/>
              </a:rPr>
              <a:t>Section 3</a:t>
            </a:r>
          </a:p>
          <a:p>
            <a:pPr algn="ctr">
              <a:buFontTx/>
              <a:buNone/>
            </a:pPr>
            <a:r>
              <a:rPr lang="en-US" altLang="en-US" sz="4400" b="1">
                <a:latin typeface="Verdana" pitchFamily="34" charset="0"/>
              </a:rPr>
              <a:t>Seafaring Trade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path path="rect">
            <a:fillToRect r="100000" b="100000"/>
          </a:path>
        </a:gradFill>
        <a:effectLst/>
      </p:bgPr>
    </p:bg>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r>
              <a:rPr lang="en-US" altLang="en-US" sz="2800" u="sng">
                <a:latin typeface="Arial Black" pitchFamily="34" charset="0"/>
              </a:rPr>
              <a:t>Minoans</a:t>
            </a:r>
          </a:p>
        </p:txBody>
      </p:sp>
      <p:sp>
        <p:nvSpPr>
          <p:cNvPr id="30723" name="Rectangle 1027"/>
          <p:cNvSpPr>
            <a:spLocks noGrp="1" noChangeArrowheads="1"/>
          </p:cNvSpPr>
          <p:nvPr>
            <p:ph type="body" idx="1"/>
          </p:nvPr>
        </p:nvSpPr>
        <p:spPr/>
        <p:txBody>
          <a:bodyPr/>
          <a:lstStyle/>
          <a:p>
            <a:r>
              <a:rPr lang="en-US" altLang="en-US" sz="2000">
                <a:latin typeface="Arial Black" pitchFamily="34" charset="0"/>
              </a:rPr>
              <a:t>The </a:t>
            </a:r>
            <a:r>
              <a:rPr lang="en-US" altLang="en-US" sz="2000" u="sng">
                <a:solidFill>
                  <a:srgbClr val="CC0000"/>
                </a:solidFill>
                <a:latin typeface="Arial Black" pitchFamily="34" charset="0"/>
              </a:rPr>
              <a:t>Minoans</a:t>
            </a:r>
            <a:r>
              <a:rPr lang="en-US" altLang="en-US" sz="2000">
                <a:latin typeface="Arial Black" pitchFamily="34" charset="0"/>
              </a:rPr>
              <a:t> were powerful seafaring people who dominated trade in eastern Mediterranean from 2000 to 1400 B.C.</a:t>
            </a:r>
          </a:p>
          <a:p>
            <a:r>
              <a:rPr lang="en-US" altLang="en-US" sz="2000">
                <a:latin typeface="Arial Black" pitchFamily="34" charset="0"/>
              </a:rPr>
              <a:t>Lived in Crete on the southern edge of the </a:t>
            </a:r>
            <a:r>
              <a:rPr lang="en-US" altLang="en-US" sz="2000" u="sng">
                <a:solidFill>
                  <a:srgbClr val="CC0000"/>
                </a:solidFill>
                <a:latin typeface="Arial Black" pitchFamily="34" charset="0"/>
              </a:rPr>
              <a:t>Aegean Sea</a:t>
            </a:r>
            <a:endParaRPr lang="en-US" altLang="en-US" sz="2000">
              <a:solidFill>
                <a:srgbClr val="CC0000"/>
              </a:solidFill>
              <a:latin typeface="Arial Black" pitchFamily="34" charset="0"/>
            </a:endParaRPr>
          </a:p>
          <a:p>
            <a:r>
              <a:rPr lang="en-US" altLang="en-US" sz="2000">
                <a:latin typeface="Arial Black" pitchFamily="34" charset="0"/>
              </a:rPr>
              <a:t>Traded pottery, swords, figurines, &amp; precious metals. Also exported art &amp; culture ( unique architecture, burial customs, &amp; religious rituals).</a:t>
            </a:r>
          </a:p>
          <a:p>
            <a:r>
              <a:rPr lang="en-US" altLang="en-US" sz="2000" u="sng">
                <a:solidFill>
                  <a:srgbClr val="CC0000"/>
                </a:solidFill>
                <a:latin typeface="Arial Black" pitchFamily="34" charset="0"/>
              </a:rPr>
              <a:t>Knossos</a:t>
            </a:r>
            <a:r>
              <a:rPr lang="en-US" altLang="en-US" sz="2000">
                <a:latin typeface="Arial Black" pitchFamily="34" charset="0"/>
              </a:rPr>
              <a:t> was the Minoan capital city.</a:t>
            </a:r>
          </a:p>
          <a:p>
            <a:r>
              <a:rPr lang="en-US" altLang="en-US" sz="2000">
                <a:latin typeface="Arial Black" pitchFamily="34" charset="0"/>
              </a:rPr>
              <a:t>Minoans were known as grateful, athletic people who enjoyed boxing, wrestling, &amp; bull leaping.</a:t>
            </a:r>
          </a:p>
          <a:p>
            <a:r>
              <a:rPr lang="en-US" altLang="en-US" sz="2000">
                <a:latin typeface="Arial Black" pitchFamily="34" charset="0"/>
              </a:rPr>
              <a:t>Women held a higher rank than males.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20000">
              <a:srgbClr val="85C2FF"/>
            </a:gs>
            <a:gs pos="35000">
              <a:srgbClr val="C4D6EB"/>
            </a:gs>
            <a:gs pos="50000">
              <a:srgbClr val="FFEBFA"/>
            </a:gs>
            <a:gs pos="65000">
              <a:srgbClr val="C4D6EB"/>
            </a:gs>
            <a:gs pos="80001">
              <a:srgbClr val="85C2FF"/>
            </a:gs>
            <a:gs pos="100000">
              <a:srgbClr val="5E9EFF"/>
            </a:gs>
          </a:gsLst>
          <a:lin ang="189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304800"/>
            <a:ext cx="3886200" cy="2209800"/>
          </a:xfrm>
        </p:spPr>
        <p:txBody>
          <a:bodyPr/>
          <a:lstStyle/>
          <a:p>
            <a:r>
              <a:rPr lang="en-US" altLang="en-US" sz="5400">
                <a:latin typeface="Impact" pitchFamily="34" charset="0"/>
              </a:rPr>
              <a:t>Table of Contents</a:t>
            </a:r>
          </a:p>
        </p:txBody>
      </p:sp>
      <p:sp>
        <p:nvSpPr>
          <p:cNvPr id="3075" name="Rectangle 3"/>
          <p:cNvSpPr>
            <a:spLocks noGrp="1" noChangeArrowheads="1"/>
          </p:cNvSpPr>
          <p:nvPr>
            <p:ph type="body" idx="1"/>
          </p:nvPr>
        </p:nvSpPr>
        <p:spPr>
          <a:xfrm>
            <a:off x="0" y="1905000"/>
            <a:ext cx="7772400" cy="6477000"/>
          </a:xfrm>
        </p:spPr>
        <p:txBody>
          <a:bodyPr/>
          <a:lstStyle/>
          <a:p>
            <a:r>
              <a:rPr lang="en-US" altLang="en-US" sz="1200" b="1" u="sng">
                <a:latin typeface="Lucida Console" pitchFamily="49" charset="0"/>
              </a:rPr>
              <a:t>Section 1 </a:t>
            </a:r>
            <a:r>
              <a:rPr lang="en-US" altLang="en-US" sz="1200" b="1">
                <a:latin typeface="Lucida Console" pitchFamily="49" charset="0"/>
              </a:rPr>
              <a:t>– The Indo- Europeans</a:t>
            </a:r>
            <a:endParaRPr lang="en-US" altLang="en-US" sz="1200" b="1" u="sng">
              <a:latin typeface="Lucida Console" pitchFamily="49" charset="0"/>
            </a:endParaRPr>
          </a:p>
          <a:p>
            <a:pPr>
              <a:buFontTx/>
              <a:buNone/>
            </a:pPr>
            <a:r>
              <a:rPr lang="en-US" altLang="en-US" sz="1200">
                <a:latin typeface="Lucida Console" pitchFamily="49" charset="0"/>
              </a:rPr>
              <a:t>    -Geography, agriculture, &amp; way of life</a:t>
            </a:r>
          </a:p>
          <a:p>
            <a:pPr>
              <a:buFontTx/>
              <a:buNone/>
            </a:pPr>
            <a:r>
              <a:rPr lang="en-US" altLang="en-US" sz="1200">
                <a:latin typeface="Lucida Console" pitchFamily="49" charset="0"/>
              </a:rPr>
              <a:t>	-Spread &amp; Influence of Indo- Europeans</a:t>
            </a:r>
          </a:p>
          <a:p>
            <a:pPr>
              <a:buFontTx/>
              <a:buNone/>
            </a:pPr>
            <a:r>
              <a:rPr lang="en-US" altLang="en-US" sz="1200">
                <a:latin typeface="Lucida Console" pitchFamily="49" charset="0"/>
              </a:rPr>
              <a:t>    -Unexplained Migration </a:t>
            </a:r>
          </a:p>
          <a:p>
            <a:pPr>
              <a:buFontTx/>
              <a:buNone/>
            </a:pPr>
            <a:r>
              <a:rPr lang="en-US" altLang="en-US" sz="1200">
                <a:latin typeface="Lucida Console" pitchFamily="49" charset="0"/>
              </a:rPr>
              <a:t>	-The Hittite Empire</a:t>
            </a:r>
          </a:p>
          <a:p>
            <a:pPr>
              <a:buFontTx/>
              <a:buNone/>
            </a:pPr>
            <a:r>
              <a:rPr lang="en-US" altLang="en-US" sz="1200">
                <a:latin typeface="Lucida Console" pitchFamily="49" charset="0"/>
              </a:rPr>
              <a:t>	-Hittites adapt new ideas</a:t>
            </a:r>
          </a:p>
          <a:p>
            <a:pPr>
              <a:buFontTx/>
              <a:buNone/>
            </a:pPr>
            <a:r>
              <a:rPr lang="en-US" altLang="en-US" sz="1200">
                <a:latin typeface="Lucida Console" pitchFamily="49" charset="0"/>
              </a:rPr>
              <a:t>	-Chariots &amp; iron technology</a:t>
            </a:r>
          </a:p>
          <a:p>
            <a:pPr>
              <a:buFontTx/>
              <a:buNone/>
            </a:pPr>
            <a:r>
              <a:rPr lang="en-US" altLang="en-US" sz="1200">
                <a:latin typeface="Lucida Console" pitchFamily="49" charset="0"/>
              </a:rPr>
              <a:t>	-The Aryans</a:t>
            </a:r>
          </a:p>
          <a:p>
            <a:pPr>
              <a:buFontTx/>
              <a:buNone/>
            </a:pPr>
            <a:r>
              <a:rPr lang="en-US" altLang="en-US" sz="1200">
                <a:latin typeface="Lucida Console" pitchFamily="49" charset="0"/>
              </a:rPr>
              <a:t>	-Caste System</a:t>
            </a:r>
          </a:p>
          <a:p>
            <a:pPr>
              <a:buFontTx/>
              <a:buNone/>
            </a:pPr>
            <a:r>
              <a:rPr lang="en-US" altLang="en-US" sz="1200">
                <a:latin typeface="Lucida Console" pitchFamily="49" charset="0"/>
              </a:rPr>
              <a:t>	-Aryan kingdoms expand</a:t>
            </a:r>
          </a:p>
          <a:p>
            <a:r>
              <a:rPr lang="en-US" altLang="en-US" sz="1200" b="1" u="sng">
                <a:latin typeface="Lucida Console" pitchFamily="49" charset="0"/>
              </a:rPr>
              <a:t>Section 2 –</a:t>
            </a:r>
            <a:r>
              <a:rPr lang="en-US" altLang="en-US" sz="1200" b="1">
                <a:latin typeface="Lucida Console" pitchFamily="49" charset="0"/>
              </a:rPr>
              <a:t> Hinduism &amp; Buddhism develop</a:t>
            </a:r>
          </a:p>
          <a:p>
            <a:pPr>
              <a:buFontTx/>
              <a:buNone/>
            </a:pPr>
            <a:r>
              <a:rPr lang="en-US" altLang="en-US" sz="1200" b="1">
                <a:latin typeface="Lucida Console" pitchFamily="49" charset="0"/>
              </a:rPr>
              <a:t>   </a:t>
            </a:r>
            <a:r>
              <a:rPr lang="en-US" altLang="en-US" sz="1200">
                <a:latin typeface="Lucida Console" pitchFamily="49" charset="0"/>
              </a:rPr>
              <a:t>-Hinduism</a:t>
            </a:r>
          </a:p>
          <a:p>
            <a:pPr>
              <a:buFontTx/>
              <a:buNone/>
            </a:pPr>
            <a:r>
              <a:rPr lang="en-US" altLang="en-US" sz="1200">
                <a:latin typeface="Lucida Console" pitchFamily="49" charset="0"/>
              </a:rPr>
              <a:t>	-Buddhism</a:t>
            </a:r>
          </a:p>
          <a:p>
            <a:pPr>
              <a:buFontTx/>
              <a:buNone/>
            </a:pPr>
            <a:r>
              <a:rPr lang="en-US" altLang="en-US" sz="1200">
                <a:latin typeface="Lucida Console" pitchFamily="49" charset="0"/>
              </a:rPr>
              <a:t>	-Buddhist beliefs</a:t>
            </a:r>
          </a:p>
          <a:p>
            <a:r>
              <a:rPr lang="en-US" altLang="en-US" sz="1200" b="1" u="sng">
                <a:latin typeface="Lucida Console" pitchFamily="49" charset="0"/>
              </a:rPr>
              <a:t>Section 3 –</a:t>
            </a:r>
            <a:r>
              <a:rPr lang="en-US" altLang="en-US" sz="1200" b="1">
                <a:latin typeface="Lucida Console" pitchFamily="49" charset="0"/>
              </a:rPr>
              <a:t> Seafaring Trading</a:t>
            </a:r>
          </a:p>
          <a:p>
            <a:pPr>
              <a:buFontTx/>
              <a:buNone/>
            </a:pPr>
            <a:r>
              <a:rPr lang="en-US" altLang="en-US" sz="1200">
                <a:latin typeface="Lucida Console" pitchFamily="49" charset="0"/>
              </a:rPr>
              <a:t>	-Minoans</a:t>
            </a:r>
          </a:p>
          <a:p>
            <a:pPr>
              <a:buFontTx/>
              <a:buNone/>
            </a:pPr>
            <a:r>
              <a:rPr lang="en-US" altLang="en-US" sz="1200">
                <a:latin typeface="Lucida Console" pitchFamily="49" charset="0"/>
              </a:rPr>
              <a:t>	-Minoan Civilization ends</a:t>
            </a:r>
          </a:p>
          <a:p>
            <a:pPr>
              <a:buFontTx/>
              <a:buNone/>
            </a:pPr>
            <a:r>
              <a:rPr lang="en-US" altLang="en-US" sz="1200">
                <a:latin typeface="Lucida Console" pitchFamily="49" charset="0"/>
              </a:rPr>
              <a:t>	-Phoenicians</a:t>
            </a:r>
          </a:p>
          <a:p>
            <a:pPr>
              <a:buFontTx/>
              <a:buNone/>
            </a:pPr>
            <a:r>
              <a:rPr lang="en-US" altLang="en-US" sz="1200">
                <a:latin typeface="Lucida Console" pitchFamily="49" charset="0"/>
              </a:rPr>
              <a:t>	-Phoenician Alphabet</a:t>
            </a:r>
          </a:p>
          <a:p>
            <a:pPr>
              <a:buFontTx/>
              <a:buNone/>
            </a:pPr>
            <a:r>
              <a:rPr lang="en-US" altLang="en-US" sz="1200">
                <a:latin typeface="Lucida Console" pitchFamily="49" charset="0"/>
              </a:rPr>
              <a:t>	-Ancient trade route</a:t>
            </a:r>
          </a:p>
          <a:p>
            <a:pPr>
              <a:buFontTx/>
              <a:buNone/>
            </a:pPr>
            <a:r>
              <a:rPr lang="en-US" altLang="en-US" sz="1200">
                <a:latin typeface="Lucida Console" pitchFamily="49" charset="0"/>
              </a:rPr>
              <a:t>	</a:t>
            </a:r>
          </a:p>
        </p:txBody>
      </p:sp>
      <p:sp>
        <p:nvSpPr>
          <p:cNvPr id="3076" name="Text Box 4"/>
          <p:cNvSpPr txBox="1">
            <a:spLocks noChangeArrowheads="1"/>
          </p:cNvSpPr>
          <p:nvPr/>
        </p:nvSpPr>
        <p:spPr bwMode="auto">
          <a:xfrm>
            <a:off x="5867400" y="3775075"/>
            <a:ext cx="2530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sz="2400"/>
          </a:p>
        </p:txBody>
      </p:sp>
      <p:sp>
        <p:nvSpPr>
          <p:cNvPr id="3077" name="Rectangle 5"/>
          <p:cNvSpPr>
            <a:spLocks noChangeArrowheads="1"/>
          </p:cNvSpPr>
          <p:nvPr/>
        </p:nvSpPr>
        <p:spPr bwMode="auto">
          <a:xfrm>
            <a:off x="4572000" y="1981200"/>
            <a:ext cx="4572000" cy="400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pPr>
            <a:r>
              <a:rPr lang="en-US" altLang="en-US" sz="1200">
                <a:latin typeface="Lucida Console" pitchFamily="49" charset="0"/>
              </a:rPr>
              <a:t>	</a:t>
            </a:r>
            <a:r>
              <a:rPr lang="en-US" altLang="en-US" sz="1200" b="1" u="sng">
                <a:latin typeface="Lucida Console" pitchFamily="49" charset="0"/>
              </a:rPr>
              <a:t>Section 4 –</a:t>
            </a:r>
            <a:r>
              <a:rPr lang="en-US" altLang="en-US" sz="1200" b="1">
                <a:latin typeface="Lucida Console" pitchFamily="49" charset="0"/>
              </a:rPr>
              <a:t> The Origins of Judaism</a:t>
            </a:r>
          </a:p>
          <a:p>
            <a:pPr>
              <a:spcBef>
                <a:spcPct val="20000"/>
              </a:spcBef>
            </a:pPr>
            <a:r>
              <a:rPr lang="en-US" altLang="en-US" sz="1200">
                <a:latin typeface="Lucida Console" pitchFamily="49" charset="0"/>
              </a:rPr>
              <a:t>	-Palestine &amp; Canaan</a:t>
            </a:r>
          </a:p>
          <a:p>
            <a:pPr>
              <a:spcBef>
                <a:spcPct val="20000"/>
              </a:spcBef>
            </a:pPr>
            <a:r>
              <a:rPr lang="en-US" altLang="en-US" sz="1200">
                <a:latin typeface="Lucida Console" pitchFamily="49" charset="0"/>
              </a:rPr>
              <a:t>	</a:t>
            </a:r>
            <a:r>
              <a:rPr lang="en-US" altLang="en-US" sz="1400">
                <a:latin typeface="Lucida Console" pitchFamily="49" charset="0"/>
              </a:rPr>
              <a:t>-The Torah</a:t>
            </a:r>
          </a:p>
          <a:p>
            <a:pPr>
              <a:lnSpc>
                <a:spcPct val="90000"/>
              </a:lnSpc>
              <a:spcBef>
                <a:spcPct val="20000"/>
              </a:spcBef>
            </a:pPr>
            <a:r>
              <a:rPr lang="en-US" altLang="en-US" sz="1400">
                <a:latin typeface="Lucida Console" pitchFamily="49" charset="0"/>
              </a:rPr>
              <a:t>	-Abraham</a:t>
            </a:r>
          </a:p>
          <a:p>
            <a:pPr>
              <a:lnSpc>
                <a:spcPct val="90000"/>
              </a:lnSpc>
              <a:spcBef>
                <a:spcPct val="20000"/>
              </a:spcBef>
            </a:pPr>
            <a:r>
              <a:rPr lang="en-US" altLang="en-US" sz="1400">
                <a:latin typeface="Lucida Console" pitchFamily="49" charset="0"/>
              </a:rPr>
              <a:t>	-Their God</a:t>
            </a:r>
          </a:p>
          <a:p>
            <a:pPr>
              <a:lnSpc>
                <a:spcPct val="90000"/>
              </a:lnSpc>
              <a:spcBef>
                <a:spcPct val="20000"/>
              </a:spcBef>
            </a:pPr>
            <a:r>
              <a:rPr lang="en-US" altLang="en-US" sz="1400">
                <a:latin typeface="Lucida Console" pitchFamily="49" charset="0"/>
              </a:rPr>
              <a:t>	-</a:t>
            </a:r>
            <a:r>
              <a:rPr lang="en-US" altLang="en-US" sz="1200">
                <a:latin typeface="Lucida Console" pitchFamily="49" charset="0"/>
              </a:rPr>
              <a:t>Arrival to Egypt</a:t>
            </a:r>
          </a:p>
          <a:p>
            <a:pPr>
              <a:lnSpc>
                <a:spcPct val="90000"/>
              </a:lnSpc>
              <a:spcBef>
                <a:spcPct val="50000"/>
              </a:spcBef>
            </a:pPr>
            <a:r>
              <a:rPr lang="en-US" altLang="en-US" sz="1200">
                <a:latin typeface="Lucida Console" pitchFamily="49" charset="0"/>
              </a:rPr>
              <a:t>	-Moses</a:t>
            </a:r>
          </a:p>
          <a:p>
            <a:pPr>
              <a:lnSpc>
                <a:spcPct val="90000"/>
              </a:lnSpc>
              <a:spcBef>
                <a:spcPct val="50000"/>
              </a:spcBef>
            </a:pPr>
            <a:r>
              <a:rPr lang="en-US" altLang="en-US" sz="1200">
                <a:latin typeface="Lucida Console" pitchFamily="49" charset="0"/>
              </a:rPr>
              <a:t>	-The Ten Commandments</a:t>
            </a:r>
          </a:p>
          <a:p>
            <a:pPr>
              <a:lnSpc>
                <a:spcPct val="90000"/>
              </a:lnSpc>
              <a:spcBef>
                <a:spcPct val="50000"/>
              </a:spcBef>
            </a:pPr>
            <a:r>
              <a:rPr lang="en-US" altLang="en-US" sz="1200">
                <a:latin typeface="Lucida Console" pitchFamily="49" charset="0"/>
              </a:rPr>
              <a:t>	-A New Life</a:t>
            </a:r>
          </a:p>
          <a:p>
            <a:pPr>
              <a:lnSpc>
                <a:spcPct val="90000"/>
              </a:lnSpc>
              <a:spcBef>
                <a:spcPct val="50000"/>
              </a:spcBef>
            </a:pPr>
            <a:r>
              <a:rPr lang="en-US" altLang="en-US" sz="1200">
                <a:latin typeface="Lucida Console" pitchFamily="49" charset="0"/>
              </a:rPr>
              <a:t>	-Saul &amp; David</a:t>
            </a:r>
          </a:p>
          <a:p>
            <a:pPr>
              <a:lnSpc>
                <a:spcPct val="90000"/>
              </a:lnSpc>
              <a:spcBef>
                <a:spcPct val="50000"/>
              </a:spcBef>
            </a:pPr>
            <a:r>
              <a:rPr lang="en-US" altLang="en-US" sz="1200">
                <a:latin typeface="Lucida Console" pitchFamily="49" charset="0"/>
              </a:rPr>
              <a:t>	-Solomon</a:t>
            </a:r>
          </a:p>
          <a:p>
            <a:pPr>
              <a:lnSpc>
                <a:spcPct val="90000"/>
              </a:lnSpc>
              <a:spcBef>
                <a:spcPct val="50000"/>
              </a:spcBef>
            </a:pPr>
            <a:r>
              <a:rPr lang="en-US" altLang="en-US" sz="1200">
                <a:latin typeface="Lucida Console" pitchFamily="49" charset="0"/>
              </a:rPr>
              <a:t>	-The kingdom divides</a:t>
            </a:r>
          </a:p>
          <a:p>
            <a:pPr>
              <a:lnSpc>
                <a:spcPct val="90000"/>
              </a:lnSpc>
              <a:spcBef>
                <a:spcPct val="50000"/>
              </a:spcBef>
            </a:pPr>
            <a:r>
              <a:rPr lang="en-US" altLang="en-US" sz="1200">
                <a:latin typeface="Lucida Console" pitchFamily="49" charset="0"/>
              </a:rPr>
              <a:t>	-Assyrian tribute</a:t>
            </a:r>
          </a:p>
          <a:p>
            <a:pPr>
              <a:lnSpc>
                <a:spcPct val="90000"/>
              </a:lnSpc>
              <a:spcBef>
                <a:spcPct val="50000"/>
              </a:spcBef>
            </a:pPr>
            <a:r>
              <a:rPr lang="en-US" altLang="en-US" sz="1200">
                <a:latin typeface="Lucida Console" pitchFamily="49" charset="0"/>
              </a:rPr>
              <a:t>	-Babylon takes control</a:t>
            </a:r>
          </a:p>
          <a:p>
            <a:pPr>
              <a:lnSpc>
                <a:spcPct val="90000"/>
              </a:lnSpc>
              <a:spcBef>
                <a:spcPct val="50000"/>
              </a:spcBef>
            </a:pPr>
            <a:r>
              <a:rPr lang="en-US" altLang="en-US" sz="1200">
                <a:latin typeface="Lucida Console" pitchFamily="49" charset="0"/>
              </a:rPr>
              <a:t>	</a:t>
            </a:r>
            <a:r>
              <a:rPr lang="en-US" altLang="en-US" sz="1200" b="1">
                <a:latin typeface="Lucida Console" pitchFamily="49" charset="0"/>
              </a:rPr>
              <a:t>-Citations</a:t>
            </a:r>
          </a:p>
          <a:p>
            <a:pPr>
              <a:lnSpc>
                <a:spcPct val="90000"/>
              </a:lnSpc>
              <a:spcBef>
                <a:spcPct val="50000"/>
              </a:spcBef>
            </a:pPr>
            <a:r>
              <a:rPr lang="en-US" altLang="en-US" sz="1200">
                <a:latin typeface="Lucida Console" pitchFamily="49"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hlink"/>
            </a:gs>
          </a:gsLst>
          <a:path path="rect">
            <a:fillToRect r="100000" b="100000"/>
          </a:path>
        </a:gradFill>
        <a:effectLst/>
      </p:bgPr>
    </p:bg>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p:txBody>
          <a:bodyPr/>
          <a:lstStyle/>
          <a:p>
            <a:r>
              <a:rPr lang="en-US" altLang="en-US" sz="2800" u="sng">
                <a:latin typeface="Arial Black" pitchFamily="34" charset="0"/>
              </a:rPr>
              <a:t>Minoan Civilization Ends</a:t>
            </a:r>
          </a:p>
        </p:txBody>
      </p:sp>
      <p:sp>
        <p:nvSpPr>
          <p:cNvPr id="32771" name="Rectangle 1027"/>
          <p:cNvSpPr>
            <a:spLocks noGrp="1" noChangeArrowheads="1"/>
          </p:cNvSpPr>
          <p:nvPr>
            <p:ph type="body" idx="1"/>
          </p:nvPr>
        </p:nvSpPr>
        <p:spPr/>
        <p:txBody>
          <a:bodyPr/>
          <a:lstStyle/>
          <a:p>
            <a:r>
              <a:rPr lang="en-US" altLang="en-US" sz="2000">
                <a:latin typeface="Arial Black" pitchFamily="34" charset="0"/>
              </a:rPr>
              <a:t>Minoan civilization ended around 1200B.C. </a:t>
            </a:r>
          </a:p>
          <a:p>
            <a:r>
              <a:rPr lang="en-US" altLang="en-US" sz="2000">
                <a:latin typeface="Arial Black" pitchFamily="34" charset="0"/>
              </a:rPr>
              <a:t>Although the reasons are unclear, historians believe that it was because of a series of natural disasters ( many earthquakes, volcanic eruption, &amp; a tidal wave) in 1470</a:t>
            </a:r>
            <a:r>
              <a:rPr lang="en-US" altLang="en-US" sz="1200">
                <a:latin typeface="Arial Black" pitchFamily="34" charset="0"/>
              </a:rPr>
              <a:t>B.C.</a:t>
            </a:r>
            <a:r>
              <a:rPr lang="en-US" altLang="en-US" sz="2000">
                <a:latin typeface="Arial Black" pitchFamily="34" charset="0"/>
              </a:rPr>
              <a:t> </a:t>
            </a:r>
          </a:p>
          <a:p>
            <a:r>
              <a:rPr lang="en-US" altLang="en-US" sz="2000">
                <a:latin typeface="Arial Black" pitchFamily="34" charset="0"/>
              </a:rPr>
              <a:t>The Minoans never recovered from the last attack.</a:t>
            </a:r>
          </a:p>
          <a:p>
            <a:r>
              <a:rPr lang="en-US" altLang="en-US" sz="2000">
                <a:latin typeface="Arial Black" pitchFamily="34" charset="0"/>
              </a:rPr>
              <a:t>But somehow, they managed to stick around for 300 more years.</a:t>
            </a:r>
          </a:p>
          <a:p>
            <a:r>
              <a:rPr lang="en-US" altLang="en-US" sz="2000">
                <a:latin typeface="Arial Black" pitchFamily="34" charset="0"/>
              </a:rPr>
              <a:t>After that invaders from Greece took advantage of their weakened condition &amp; destroyed them.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33CC33"/>
            </a:gs>
          </a:gsLst>
          <a:path path="rect">
            <a:fillToRect r="100000" b="100000"/>
          </a:path>
        </a:gradFill>
        <a:effectLst/>
      </p:bgPr>
    </p:bg>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a:xfrm>
            <a:off x="609600" y="228600"/>
            <a:ext cx="7772400" cy="609600"/>
          </a:xfrm>
        </p:spPr>
        <p:txBody>
          <a:bodyPr/>
          <a:lstStyle/>
          <a:p>
            <a:r>
              <a:rPr lang="en-US" altLang="en-US" sz="2800" u="sng">
                <a:latin typeface="Arial Black" pitchFamily="34" charset="0"/>
              </a:rPr>
              <a:t>Phoenicians</a:t>
            </a:r>
            <a:r>
              <a:rPr lang="en-US" altLang="en-US" sz="2800">
                <a:latin typeface="Arial Black" pitchFamily="34" charset="0"/>
              </a:rPr>
              <a:t> </a:t>
            </a:r>
          </a:p>
        </p:txBody>
      </p:sp>
      <p:sp>
        <p:nvSpPr>
          <p:cNvPr id="33795" name="Rectangle 1027"/>
          <p:cNvSpPr>
            <a:spLocks noGrp="1" noChangeArrowheads="1"/>
          </p:cNvSpPr>
          <p:nvPr>
            <p:ph type="body" idx="1"/>
          </p:nvPr>
        </p:nvSpPr>
        <p:spPr>
          <a:xfrm>
            <a:off x="685800" y="1295400"/>
            <a:ext cx="7772400" cy="5562600"/>
          </a:xfrm>
        </p:spPr>
        <p:txBody>
          <a:bodyPr/>
          <a:lstStyle/>
          <a:p>
            <a:r>
              <a:rPr lang="en-US" altLang="en-US" sz="1800">
                <a:latin typeface="Arial Black" pitchFamily="34" charset="0"/>
              </a:rPr>
              <a:t>About 1100B.C., the most powerful traders along the Mediterranean were the </a:t>
            </a:r>
            <a:r>
              <a:rPr lang="en-US" altLang="en-US" sz="1800" u="sng">
                <a:solidFill>
                  <a:srgbClr val="CC0000"/>
                </a:solidFill>
                <a:latin typeface="Arial Black" pitchFamily="34" charset="0"/>
              </a:rPr>
              <a:t>Phoenicians</a:t>
            </a:r>
            <a:r>
              <a:rPr lang="en-US" altLang="en-US" sz="1800">
                <a:latin typeface="Arial Black" pitchFamily="34" charset="0"/>
              </a:rPr>
              <a:t>. </a:t>
            </a:r>
          </a:p>
          <a:p>
            <a:r>
              <a:rPr lang="en-US" altLang="en-US" sz="1800">
                <a:latin typeface="Arial Black" pitchFamily="34" charset="0"/>
              </a:rPr>
              <a:t>They founded a number of wealthy city-states such as Byblos, Tyre, &amp; Sidon, which became important trading centers.</a:t>
            </a:r>
          </a:p>
          <a:p>
            <a:r>
              <a:rPr lang="en-US" altLang="en-US" sz="1800">
                <a:latin typeface="Arial Black" pitchFamily="34" charset="0"/>
              </a:rPr>
              <a:t>Known as remarkable shipbuilders &amp; seafarers. </a:t>
            </a:r>
          </a:p>
          <a:p>
            <a:r>
              <a:rPr lang="en-US" altLang="en-US" sz="1800">
                <a:latin typeface="Arial Black" pitchFamily="34" charset="0"/>
              </a:rPr>
              <a:t>They ventured out to some places such as the Straight of Gibraltar, Britain, &amp; around the continent of Africa.</a:t>
            </a:r>
          </a:p>
          <a:p>
            <a:r>
              <a:rPr lang="en-US" altLang="en-US" sz="1800">
                <a:latin typeface="Arial Black" pitchFamily="34" charset="0"/>
              </a:rPr>
              <a:t>Traded such goods as wine, weapons, precious metals, ivory, &amp; slaves</a:t>
            </a:r>
          </a:p>
          <a:p>
            <a:r>
              <a:rPr lang="en-US" altLang="en-US" sz="1800">
                <a:latin typeface="Arial Black" pitchFamily="34" charset="0"/>
              </a:rPr>
              <a:t>They were also  good crafts people who worked with wood, metal, glass, &amp; ivory.</a:t>
            </a:r>
          </a:p>
          <a:p>
            <a:r>
              <a:rPr lang="en-US" altLang="en-US" sz="1800">
                <a:latin typeface="Arial Black" pitchFamily="34" charset="0"/>
              </a:rPr>
              <a:t>Phoenicians built colonies along the northern coast of Africa and the coasts of Sicily, Sardinia, &amp; Spain. They were about 30 miles apart.</a:t>
            </a:r>
            <a:endParaRPr lang="en-US" altLang="en-US" sz="1800" u="sng">
              <a:solidFill>
                <a:srgbClr val="CC0000"/>
              </a:solidFill>
              <a:latin typeface="Arial Black"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00"/>
            </a:gs>
            <a:gs pos="100000">
              <a:srgbClr val="996633"/>
            </a:gs>
          </a:gsLst>
          <a:path path="rect">
            <a:fillToRect r="100000" b="100000"/>
          </a:path>
        </a:gradFill>
        <a:effectLst/>
      </p:bgPr>
    </p:bg>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a:xfrm>
            <a:off x="457200" y="228600"/>
            <a:ext cx="7772400" cy="1143000"/>
          </a:xfrm>
        </p:spPr>
        <p:txBody>
          <a:bodyPr/>
          <a:lstStyle/>
          <a:p>
            <a:r>
              <a:rPr lang="en-US" altLang="en-US" sz="2800" u="sng">
                <a:latin typeface="Arial Black" pitchFamily="34" charset="0"/>
              </a:rPr>
              <a:t>Phoenician Alphabet</a:t>
            </a:r>
          </a:p>
        </p:txBody>
      </p:sp>
      <p:sp>
        <p:nvSpPr>
          <p:cNvPr id="34819" name="Rectangle 1027"/>
          <p:cNvSpPr>
            <a:spLocks noGrp="1" noChangeArrowheads="1"/>
          </p:cNvSpPr>
          <p:nvPr>
            <p:ph type="body" idx="1"/>
          </p:nvPr>
        </p:nvSpPr>
        <p:spPr>
          <a:xfrm>
            <a:off x="685800" y="1600200"/>
            <a:ext cx="4800600" cy="4648200"/>
          </a:xfrm>
        </p:spPr>
        <p:txBody>
          <a:bodyPr/>
          <a:lstStyle/>
          <a:p>
            <a:r>
              <a:rPr lang="en-US" altLang="en-US" sz="1600">
                <a:latin typeface="Arial Black" pitchFamily="34" charset="0"/>
              </a:rPr>
              <a:t>Because Phoenicians were merchants, they needed a way of recording transactions quickly &amp; clearly. So they developed a writing system that used symbols to represent sounds.</a:t>
            </a:r>
          </a:p>
          <a:p>
            <a:r>
              <a:rPr lang="en-US" altLang="en-US" sz="1600">
                <a:latin typeface="Arial Black" pitchFamily="34" charset="0"/>
              </a:rPr>
              <a:t>The word “alphabet” comes from two letters in the Phoenician alphabet: </a:t>
            </a:r>
            <a:r>
              <a:rPr lang="en-US" altLang="en-US" sz="1600" i="1">
                <a:latin typeface="Arial Black" pitchFamily="34" charset="0"/>
              </a:rPr>
              <a:t>alph </a:t>
            </a:r>
            <a:r>
              <a:rPr lang="en-US" altLang="en-US" sz="1600">
                <a:latin typeface="Arial Black" pitchFamily="34" charset="0"/>
              </a:rPr>
              <a:t>&amp; </a:t>
            </a:r>
            <a:r>
              <a:rPr lang="en-US" altLang="en-US" sz="1600" i="1">
                <a:latin typeface="Arial Black" pitchFamily="34" charset="0"/>
              </a:rPr>
              <a:t>beth</a:t>
            </a:r>
          </a:p>
          <a:p>
            <a:r>
              <a:rPr lang="en-US" altLang="en-US" sz="1600">
                <a:latin typeface="Arial Black" pitchFamily="34" charset="0"/>
              </a:rPr>
              <a:t>Greeks adopted to Phoenicia’s alphabet.</a:t>
            </a:r>
          </a:p>
          <a:p>
            <a:r>
              <a:rPr lang="en-US" altLang="en-US" sz="1600">
                <a:latin typeface="Arial Black" pitchFamily="34" charset="0"/>
              </a:rPr>
              <a:t>Phoenicians made a major contribution to the world by making a simplified alphabet, which made learning accessible to many people.</a:t>
            </a:r>
          </a:p>
        </p:txBody>
      </p:sp>
      <p:pic>
        <p:nvPicPr>
          <p:cNvPr id="34823" name="Picture 1031" descr="phoenician%2520alphabet"/>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05600" y="762000"/>
            <a:ext cx="1138238" cy="58594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336600"/>
            </a:gs>
          </a:gsLst>
          <a:path path="rect">
            <a:fillToRect r="100000" b="100000"/>
          </a:path>
        </a:gradFill>
        <a:effectLst/>
      </p:bgPr>
    </p:bg>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p:txBody>
          <a:bodyPr/>
          <a:lstStyle/>
          <a:p>
            <a:r>
              <a:rPr lang="en-US" altLang="en-US" sz="2800" u="sng">
                <a:latin typeface="Arial Black" pitchFamily="34" charset="0"/>
              </a:rPr>
              <a:t>Ancient Trade Routes</a:t>
            </a:r>
          </a:p>
        </p:txBody>
      </p:sp>
      <p:sp>
        <p:nvSpPr>
          <p:cNvPr id="35843" name="Rectangle 1027"/>
          <p:cNvSpPr>
            <a:spLocks noGrp="1" noChangeArrowheads="1"/>
          </p:cNvSpPr>
          <p:nvPr>
            <p:ph type="body" idx="1"/>
          </p:nvPr>
        </p:nvSpPr>
        <p:spPr/>
        <p:txBody>
          <a:bodyPr/>
          <a:lstStyle/>
          <a:p>
            <a:r>
              <a:rPr lang="en-US" altLang="en-US" sz="2000">
                <a:latin typeface="Arial Black" pitchFamily="34" charset="0"/>
              </a:rPr>
              <a:t>Trade connected the Mediterranean Sea with other parts of the world such as South &amp; East Asia.</a:t>
            </a:r>
          </a:p>
          <a:p>
            <a:r>
              <a:rPr lang="en-US" altLang="en-US" sz="2000">
                <a:latin typeface="Arial Black" pitchFamily="34" charset="0"/>
              </a:rPr>
              <a:t>Trade routes also connected the Arabian Sea to the Persian Gulf &amp; the Red Sea. Traders could go to Egypt &amp; Syria.</a:t>
            </a:r>
          </a:p>
          <a:p>
            <a:r>
              <a:rPr lang="en-US" altLang="en-US" sz="2000">
                <a:latin typeface="Arial Black" pitchFamily="34" charset="0"/>
              </a:rPr>
              <a:t>To cross the Arabian Sea sailors used monsoon winds which blew southwest during the hot months &amp; northeast during the cold season.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2362200"/>
            <a:ext cx="7772400" cy="1143000"/>
          </a:xfrm>
        </p:spPr>
        <p:txBody>
          <a:bodyPr/>
          <a:lstStyle/>
          <a:p>
            <a:r>
              <a:rPr lang="en-US" altLang="en-US" b="1" u="sng">
                <a:latin typeface="Verdana" pitchFamily="34" charset="0"/>
              </a:rPr>
              <a:t>Section 4 </a:t>
            </a:r>
            <a:br>
              <a:rPr lang="en-US" altLang="en-US" b="1" u="sng">
                <a:latin typeface="Verdana" pitchFamily="34" charset="0"/>
              </a:rPr>
            </a:br>
            <a:r>
              <a:rPr lang="en-US" altLang="en-US" b="1">
                <a:latin typeface="Verdana" pitchFamily="34" charset="0"/>
              </a:rPr>
              <a:t>The Origins of Judaism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9900"/>
            </a:gs>
          </a:gsLst>
          <a:path path="rect">
            <a:fillToRect r="100000" b="100000"/>
          </a:path>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2800" u="sng">
                <a:latin typeface="Arial Black" pitchFamily="34" charset="0"/>
              </a:rPr>
              <a:t>Palestine and Canaan</a:t>
            </a:r>
            <a:r>
              <a:rPr lang="en-US" altLang="en-US" sz="2800">
                <a:latin typeface="Arial Black" pitchFamily="34" charset="0"/>
              </a:rPr>
              <a:t/>
            </a:r>
            <a:br>
              <a:rPr lang="en-US" altLang="en-US" sz="2800">
                <a:latin typeface="Arial Black" pitchFamily="34" charset="0"/>
              </a:rPr>
            </a:br>
            <a:endParaRPr lang="en-US" altLang="en-US" sz="2800">
              <a:latin typeface="Arial Black" pitchFamily="34" charset="0"/>
            </a:endParaRPr>
          </a:p>
        </p:txBody>
      </p:sp>
      <p:sp>
        <p:nvSpPr>
          <p:cNvPr id="14339" name="Rectangle 3"/>
          <p:cNvSpPr>
            <a:spLocks noGrp="1" noChangeArrowheads="1"/>
          </p:cNvSpPr>
          <p:nvPr>
            <p:ph type="body" idx="1"/>
          </p:nvPr>
        </p:nvSpPr>
        <p:spPr/>
        <p:txBody>
          <a:bodyPr/>
          <a:lstStyle/>
          <a:p>
            <a:r>
              <a:rPr lang="en-US" altLang="en-US" sz="1800" u="sng">
                <a:solidFill>
                  <a:srgbClr val="CC0000"/>
                </a:solidFill>
                <a:latin typeface="Arial Black" pitchFamily="34" charset="0"/>
              </a:rPr>
              <a:t>Palestine’s</a:t>
            </a:r>
            <a:r>
              <a:rPr lang="en-US" altLang="en-US" sz="1800">
                <a:latin typeface="Arial Black" pitchFamily="34" charset="0"/>
              </a:rPr>
              <a:t> location was cultural crossroads of the ancient world.</a:t>
            </a:r>
          </a:p>
          <a:p>
            <a:r>
              <a:rPr lang="en-US" altLang="en-US" sz="1800">
                <a:latin typeface="Arial Black" pitchFamily="34" charset="0"/>
              </a:rPr>
              <a:t>By land, it connects two great empires: Africa and Asia. </a:t>
            </a:r>
          </a:p>
          <a:p>
            <a:r>
              <a:rPr lang="en-US" altLang="en-US" sz="1800">
                <a:latin typeface="Arial Black" pitchFamily="34" charset="0"/>
              </a:rPr>
              <a:t>Assyria and Babylonia lay to the west, and Egypt to the east.  </a:t>
            </a:r>
          </a:p>
          <a:p>
            <a:r>
              <a:rPr lang="en-US" altLang="en-US" sz="1800">
                <a:latin typeface="Arial Black" pitchFamily="34" charset="0"/>
              </a:rPr>
              <a:t>Seaports opened onto the two most important waterways of that time: the Mediterranean and the Red Sea.  </a:t>
            </a:r>
          </a:p>
          <a:p>
            <a:r>
              <a:rPr lang="en-US" altLang="en-US" sz="1800">
                <a:latin typeface="Arial Black" pitchFamily="34" charset="0"/>
              </a:rPr>
              <a:t>Hebrews settled in </a:t>
            </a:r>
            <a:r>
              <a:rPr lang="en-US" altLang="en-US" sz="1800" u="sng">
                <a:solidFill>
                  <a:srgbClr val="CC0000"/>
                </a:solidFill>
                <a:latin typeface="Arial Black" pitchFamily="34" charset="0"/>
              </a:rPr>
              <a:t>Canaan</a:t>
            </a:r>
            <a:r>
              <a:rPr lang="en-US" altLang="en-US" sz="1800">
                <a:latin typeface="Arial Black" pitchFamily="34" charset="0"/>
              </a:rPr>
              <a:t> which lay between the Jordon River and the Mediterranean Sea.  </a:t>
            </a:r>
          </a:p>
          <a:p>
            <a:r>
              <a:rPr lang="en-US" altLang="en-US" sz="1800">
                <a:latin typeface="Arial Black" pitchFamily="34" charset="0"/>
              </a:rPr>
              <a:t>Canaan was the land God had promised to Jews, according to the Bible.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1"/>
            </a:gs>
          </a:gsLst>
          <a:path path="rect">
            <a:fillToRect r="100000" b="100000"/>
          </a:path>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z="2800" u="sng">
                <a:latin typeface="Arial Black" pitchFamily="34" charset="0"/>
              </a:rPr>
              <a:t>The Torah</a:t>
            </a:r>
            <a:r>
              <a:rPr lang="en-US" altLang="en-US"/>
              <a:t> </a:t>
            </a:r>
          </a:p>
        </p:txBody>
      </p:sp>
      <p:sp>
        <p:nvSpPr>
          <p:cNvPr id="19460" name="Rectangle 4"/>
          <p:cNvSpPr>
            <a:spLocks noGrp="1" noChangeArrowheads="1"/>
          </p:cNvSpPr>
          <p:nvPr>
            <p:ph type="body" sz="half" idx="2"/>
          </p:nvPr>
        </p:nvSpPr>
        <p:spPr/>
        <p:txBody>
          <a:bodyPr/>
          <a:lstStyle/>
          <a:p>
            <a:r>
              <a:rPr lang="en-US" altLang="en-US" sz="2000">
                <a:latin typeface="Arial Black" pitchFamily="34" charset="0"/>
              </a:rPr>
              <a:t>Jews holy book is called the </a:t>
            </a:r>
            <a:r>
              <a:rPr lang="en-US" altLang="en-US" sz="2000" u="sng">
                <a:solidFill>
                  <a:srgbClr val="CC0000"/>
                </a:solidFill>
                <a:latin typeface="Arial Black" pitchFamily="34" charset="0"/>
              </a:rPr>
              <a:t>Torah</a:t>
            </a:r>
            <a:r>
              <a:rPr lang="en-US" altLang="en-US" sz="2000">
                <a:solidFill>
                  <a:srgbClr val="CC0000"/>
                </a:solidFill>
                <a:latin typeface="Arial Black" pitchFamily="34" charset="0"/>
              </a:rPr>
              <a:t>.</a:t>
            </a:r>
            <a:r>
              <a:rPr lang="en-US" altLang="en-US" sz="2000">
                <a:latin typeface="Arial Black" pitchFamily="34" charset="0"/>
              </a:rPr>
              <a:t> </a:t>
            </a:r>
          </a:p>
          <a:p>
            <a:r>
              <a:rPr lang="en-US" altLang="en-US" sz="2000">
                <a:latin typeface="Arial Black" pitchFamily="34" charset="0"/>
              </a:rPr>
              <a:t>Recounts origins of humanity &amp; Judaism.</a:t>
            </a:r>
          </a:p>
          <a:p>
            <a:r>
              <a:rPr lang="en-US" altLang="en-US" sz="2000">
                <a:latin typeface="Arial Black" pitchFamily="34" charset="0"/>
              </a:rPr>
              <a:t>It contains the basic laws of Judaism.</a:t>
            </a:r>
          </a:p>
          <a:p>
            <a:r>
              <a:rPr lang="en-US" altLang="en-US" sz="2000">
                <a:latin typeface="Arial Black" pitchFamily="34" charset="0"/>
              </a:rPr>
              <a:t>Early history of Jews can be found in the first five books of the Torah.</a:t>
            </a:r>
          </a:p>
          <a:p>
            <a:endParaRPr lang="en-US" altLang="en-US" sz="2000">
              <a:latin typeface="Arial Black" pitchFamily="34" charset="0"/>
            </a:endParaRPr>
          </a:p>
        </p:txBody>
      </p:sp>
      <p:sp>
        <p:nvSpPr>
          <p:cNvPr id="19462" name="AutoShape 6" descr="torah_scroll_300_300x400"/>
          <p:cNvSpPr>
            <a:spLocks noChangeAspect="1" noChangeArrowheads="1"/>
          </p:cNvSpPr>
          <p:nvPr/>
        </p:nvSpPr>
        <p:spPr bwMode="auto">
          <a:xfrm>
            <a:off x="4424363" y="3281363"/>
            <a:ext cx="296862" cy="296862"/>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9465" name="Picture 9" descr="torah_scroll_300_300x400"/>
          <p:cNvPicPr>
            <a:picLocks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381000" y="1905000"/>
            <a:ext cx="382905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0000"/>
            </a:gs>
          </a:gsLst>
          <a:path path="rect">
            <a:fillToRect r="100000" b="100000"/>
          </a:path>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z="2800" u="sng">
                <a:latin typeface="Arial Black" pitchFamily="34" charset="0"/>
              </a:rPr>
              <a:t>Abraham</a:t>
            </a:r>
            <a:r>
              <a:rPr lang="en-US" altLang="en-US" sz="2800">
                <a:latin typeface="Arial Black" pitchFamily="34" charset="0"/>
              </a:rPr>
              <a:t/>
            </a:r>
            <a:br>
              <a:rPr lang="en-US" altLang="en-US" sz="2800">
                <a:latin typeface="Arial Black" pitchFamily="34" charset="0"/>
              </a:rPr>
            </a:br>
            <a:endParaRPr lang="en-US" altLang="en-US" sz="2800">
              <a:latin typeface="Arial Black" pitchFamily="34" charset="0"/>
            </a:endParaRPr>
          </a:p>
        </p:txBody>
      </p:sp>
      <p:sp>
        <p:nvSpPr>
          <p:cNvPr id="16387" name="Rectangle 3"/>
          <p:cNvSpPr>
            <a:spLocks noGrp="1" noChangeArrowheads="1"/>
          </p:cNvSpPr>
          <p:nvPr>
            <p:ph type="body" idx="1"/>
          </p:nvPr>
        </p:nvSpPr>
        <p:spPr/>
        <p:txBody>
          <a:bodyPr/>
          <a:lstStyle/>
          <a:p>
            <a:r>
              <a:rPr lang="en-US" altLang="en-US" sz="2400">
                <a:latin typeface="Arial Black" pitchFamily="34" charset="0"/>
              </a:rPr>
              <a:t>In the Torah, God chose </a:t>
            </a:r>
            <a:r>
              <a:rPr lang="en-US" altLang="en-US" sz="2400" u="sng">
                <a:solidFill>
                  <a:srgbClr val="CC0000"/>
                </a:solidFill>
                <a:latin typeface="Arial Black" pitchFamily="34" charset="0"/>
              </a:rPr>
              <a:t>Abraham</a:t>
            </a:r>
            <a:r>
              <a:rPr lang="en-US" altLang="en-US" sz="2400">
                <a:latin typeface="Arial Black" pitchFamily="34" charset="0"/>
              </a:rPr>
              <a:t> to be the “father” of the Hebrew people.</a:t>
            </a:r>
          </a:p>
          <a:p>
            <a:r>
              <a:rPr lang="en-US" altLang="en-US" sz="2400">
                <a:latin typeface="Arial Black" pitchFamily="34" charset="0"/>
              </a:rPr>
              <a:t>Abraham was a shepherd who lived in the city of Ur, in Mesopotamia.  </a:t>
            </a:r>
          </a:p>
          <a:p>
            <a:r>
              <a:rPr lang="en-US" altLang="en-US" sz="2400">
                <a:latin typeface="Arial Black" pitchFamily="34" charset="0"/>
              </a:rPr>
              <a:t>God commanded him to move his people to Canaan saying,…“Go from your country and your kindred and your father’s house to the land that I will show you. I will make of you a great nation, and I will bless you, and make your name great.” Genesis 12</a:t>
            </a:r>
          </a:p>
          <a:p>
            <a:endParaRPr lang="en-US" altLang="en-US" sz="2400">
              <a:latin typeface="Arial Black"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00"/>
            </a:gs>
          </a:gsLst>
          <a:path path="rect">
            <a:fillToRect r="100000" b="100000"/>
          </a:path>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04800"/>
            <a:ext cx="7772400" cy="1143000"/>
          </a:xfrm>
        </p:spPr>
        <p:txBody>
          <a:bodyPr/>
          <a:lstStyle/>
          <a:p>
            <a:r>
              <a:rPr lang="en-US" altLang="en-US" sz="2800" u="sng">
                <a:latin typeface="Arial Black" pitchFamily="34" charset="0"/>
              </a:rPr>
              <a:t>Abraham’s Journey</a:t>
            </a:r>
            <a:r>
              <a:rPr lang="en-US" altLang="en-US" sz="2800">
                <a:latin typeface="Arial Black" pitchFamily="34" charset="0"/>
              </a:rPr>
              <a:t/>
            </a:r>
            <a:br>
              <a:rPr lang="en-US" altLang="en-US" sz="2800">
                <a:latin typeface="Arial Black" pitchFamily="34" charset="0"/>
              </a:rPr>
            </a:br>
            <a:endParaRPr lang="en-US" altLang="en-US" sz="2800">
              <a:latin typeface="Arial Black" pitchFamily="34" charset="0"/>
            </a:endParaRPr>
          </a:p>
        </p:txBody>
      </p:sp>
      <p:sp>
        <p:nvSpPr>
          <p:cNvPr id="20483" name="Rectangle 3"/>
          <p:cNvSpPr>
            <a:spLocks noGrp="1" noChangeArrowheads="1"/>
          </p:cNvSpPr>
          <p:nvPr>
            <p:ph type="body" sz="half" idx="1"/>
          </p:nvPr>
        </p:nvSpPr>
        <p:spPr>
          <a:xfrm>
            <a:off x="1219200" y="5181600"/>
            <a:ext cx="6858000" cy="1676400"/>
          </a:xfrm>
        </p:spPr>
        <p:txBody>
          <a:bodyPr/>
          <a:lstStyle/>
          <a:p>
            <a:r>
              <a:rPr lang="en-US" altLang="en-US" sz="2000">
                <a:latin typeface="Arial Black" pitchFamily="34" charset="0"/>
              </a:rPr>
              <a:t>Abraham and his family roamed for many years from Mesopotamia to Canaan to Egypt and back to Canaan.</a:t>
            </a:r>
            <a:endParaRPr lang="en-US" altLang="en-US" sz="2000"/>
          </a:p>
          <a:p>
            <a:pPr>
              <a:buFontTx/>
              <a:buNone/>
            </a:pPr>
            <a:endParaRPr lang="en-US" altLang="en-US" sz="2000"/>
          </a:p>
        </p:txBody>
      </p:sp>
      <p:sp>
        <p:nvSpPr>
          <p:cNvPr id="20486" name="AutoShape 6" descr="abrahamsjourney"/>
          <p:cNvSpPr>
            <a:spLocks noChangeAspect="1" noChangeArrowheads="1"/>
          </p:cNvSpPr>
          <p:nvPr/>
        </p:nvSpPr>
        <p:spPr bwMode="auto">
          <a:xfrm>
            <a:off x="4424363" y="3281363"/>
            <a:ext cx="296862" cy="296862"/>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20489" name="Picture 9" descr="abrahamsjourney"/>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1219200" y="1066800"/>
            <a:ext cx="6781800" cy="3646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CC66FF"/>
            </a:gs>
          </a:gsLst>
          <a:path path="rect">
            <a:fillToRect r="100000" b="100000"/>
          </a:path>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066800"/>
            <a:ext cx="7772400" cy="685800"/>
          </a:xfrm>
        </p:spPr>
        <p:txBody>
          <a:bodyPr/>
          <a:lstStyle/>
          <a:p>
            <a:r>
              <a:rPr lang="en-US" altLang="en-US" sz="2800">
                <a:latin typeface="Arial Black" pitchFamily="34" charset="0"/>
                <a:cs typeface="Times New Roman" pitchFamily="18" charset="0"/>
              </a:rPr>
              <a:t> </a:t>
            </a:r>
            <a:r>
              <a:rPr lang="en-US" altLang="en-US" sz="2800" u="sng">
                <a:latin typeface="Arial Black" pitchFamily="34" charset="0"/>
              </a:rPr>
              <a:t>Their God</a:t>
            </a:r>
            <a:r>
              <a:rPr lang="en-US" altLang="en-US" sz="2800">
                <a:latin typeface="Arial Black" pitchFamily="34" charset="0"/>
              </a:rPr>
              <a:t/>
            </a:r>
            <a:br>
              <a:rPr lang="en-US" altLang="en-US" sz="2800">
                <a:latin typeface="Arial Black" pitchFamily="34" charset="0"/>
              </a:rPr>
            </a:br>
            <a:endParaRPr lang="en-US" altLang="en-US" sz="2800">
              <a:latin typeface="Arial Black" pitchFamily="34" charset="0"/>
            </a:endParaRPr>
          </a:p>
        </p:txBody>
      </p:sp>
      <p:sp>
        <p:nvSpPr>
          <p:cNvPr id="17411" name="Rectangle 3"/>
          <p:cNvSpPr>
            <a:spLocks noGrp="1" noChangeArrowheads="1"/>
          </p:cNvSpPr>
          <p:nvPr>
            <p:ph type="body" idx="1"/>
          </p:nvPr>
        </p:nvSpPr>
        <p:spPr/>
        <p:txBody>
          <a:bodyPr/>
          <a:lstStyle/>
          <a:p>
            <a:r>
              <a:rPr lang="en-US" altLang="en-US" sz="2000">
                <a:latin typeface="Arial Black" pitchFamily="34" charset="0"/>
              </a:rPr>
              <a:t>Unlike other groups around them, Hebrews practiced </a:t>
            </a:r>
            <a:r>
              <a:rPr lang="en-US" altLang="en-US" sz="2000" u="sng">
                <a:solidFill>
                  <a:srgbClr val="CC0000"/>
                </a:solidFill>
                <a:latin typeface="Arial Black" pitchFamily="34" charset="0"/>
              </a:rPr>
              <a:t>monotheism</a:t>
            </a:r>
            <a:r>
              <a:rPr lang="en-US" altLang="en-US" sz="2000">
                <a:latin typeface="Arial Black" pitchFamily="34" charset="0"/>
              </a:rPr>
              <a:t>, meaning a belief in a single god.  </a:t>
            </a:r>
          </a:p>
          <a:p>
            <a:r>
              <a:rPr lang="en-US" altLang="en-US" sz="2000">
                <a:latin typeface="Arial Black" pitchFamily="34" charset="0"/>
              </a:rPr>
              <a:t>The name of their god was Yahweh.</a:t>
            </a:r>
          </a:p>
          <a:p>
            <a:r>
              <a:rPr lang="en-US" altLang="en-US" sz="2000">
                <a:latin typeface="Arial Black" pitchFamily="34" charset="0"/>
              </a:rPr>
              <a:t>To Hebrews, Yahweh was the one and only god, and had power over all peoples.</a:t>
            </a:r>
          </a:p>
          <a:p>
            <a:r>
              <a:rPr lang="en-US" altLang="en-US" sz="2000">
                <a:latin typeface="Arial Black" pitchFamily="34" charset="0"/>
              </a:rPr>
              <a:t>Yahweh looked after the Hebrews not because of sacrifices and rituals, but because Abraham had promised to obey him.</a:t>
            </a:r>
          </a:p>
          <a:p>
            <a:r>
              <a:rPr lang="en-US" altLang="en-US" sz="2000">
                <a:latin typeface="Arial Black" pitchFamily="34" charset="0"/>
              </a:rPr>
              <a:t>In return, Yahweh had promised to protect Abraham and his descendants.  This mutual promise is called a </a:t>
            </a:r>
            <a:r>
              <a:rPr lang="en-US" altLang="en-US" sz="2000" u="sng">
                <a:solidFill>
                  <a:srgbClr val="CC0000"/>
                </a:solidFill>
                <a:latin typeface="Arial Black" pitchFamily="34" charset="0"/>
              </a:rPr>
              <a:t>covenant</a:t>
            </a:r>
            <a:r>
              <a:rPr lang="en-US" altLang="en-US" sz="2000">
                <a:solidFill>
                  <a:srgbClr val="CC0000"/>
                </a:solidFill>
                <a:latin typeface="Arial Black" pitchFamily="34"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2"/>
            </a:gs>
            <a:gs pos="100000">
              <a:srgbClr val="F5F57D"/>
            </a:gs>
          </a:gsLst>
          <a:path path="shape">
            <a:fillToRect l="50000" t="50000" r="50000" b="50000"/>
          </a:path>
        </a:gra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09600" y="1524000"/>
            <a:ext cx="7848600" cy="2971800"/>
          </a:xfrm>
        </p:spPr>
        <p:txBody>
          <a:bodyPr/>
          <a:lstStyle/>
          <a:p>
            <a:r>
              <a:rPr lang="en-US" altLang="en-US" b="1" u="sng">
                <a:solidFill>
                  <a:schemeClr val="tx1"/>
                </a:solidFill>
                <a:latin typeface="Verdana" pitchFamily="34" charset="0"/>
              </a:rPr>
              <a:t>Section 1  </a:t>
            </a:r>
            <a:br>
              <a:rPr lang="en-US" altLang="en-US" b="1" u="sng">
                <a:solidFill>
                  <a:schemeClr val="tx1"/>
                </a:solidFill>
                <a:latin typeface="Verdana" pitchFamily="34" charset="0"/>
              </a:rPr>
            </a:br>
            <a:r>
              <a:rPr lang="en-US" altLang="en-US" b="1">
                <a:solidFill>
                  <a:schemeClr val="tx1"/>
                </a:solidFill>
                <a:latin typeface="Verdana" pitchFamily="34" charset="0"/>
              </a:rPr>
              <a:t>The Indo-Europeans</a:t>
            </a:r>
            <a:endParaRPr lang="en-US" altLang="en-US" b="1" u="sng">
              <a:solidFill>
                <a:schemeClr val="tx1"/>
              </a:solidFill>
              <a:latin typeface="Verdana"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CC3300"/>
            </a:gs>
          </a:gsLst>
          <a:path path="rect">
            <a:fillToRect r="100000" b="100000"/>
          </a:path>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43000" y="990600"/>
            <a:ext cx="6781800" cy="609600"/>
          </a:xfrm>
        </p:spPr>
        <p:txBody>
          <a:bodyPr/>
          <a:lstStyle/>
          <a:p>
            <a:r>
              <a:rPr lang="en-US" altLang="en-US" sz="2800" u="sng">
                <a:latin typeface="Arial Black" pitchFamily="34" charset="0"/>
              </a:rPr>
              <a:t>Arrival in Egypt</a:t>
            </a:r>
            <a:r>
              <a:rPr lang="en-US" altLang="en-US" u="sng"/>
              <a:t>  </a:t>
            </a:r>
            <a:r>
              <a:rPr lang="en-US" altLang="en-US"/>
              <a:t/>
            </a:r>
            <a:br>
              <a:rPr lang="en-US" altLang="en-US"/>
            </a:br>
            <a:endParaRPr lang="en-US" altLang="en-US"/>
          </a:p>
        </p:txBody>
      </p:sp>
      <p:sp>
        <p:nvSpPr>
          <p:cNvPr id="18435" name="Rectangle 3"/>
          <p:cNvSpPr>
            <a:spLocks noGrp="1" noChangeArrowheads="1"/>
          </p:cNvSpPr>
          <p:nvPr>
            <p:ph type="body" idx="1"/>
          </p:nvPr>
        </p:nvSpPr>
        <p:spPr/>
        <p:txBody>
          <a:bodyPr/>
          <a:lstStyle/>
          <a:p>
            <a:r>
              <a:rPr lang="en-US" altLang="en-US" sz="2000">
                <a:latin typeface="Arial Black" pitchFamily="34" charset="0"/>
              </a:rPr>
              <a:t>Hebrews migrated to </a:t>
            </a:r>
          </a:p>
          <a:p>
            <a:pPr>
              <a:buFontTx/>
              <a:buNone/>
            </a:pPr>
            <a:r>
              <a:rPr lang="en-US" altLang="en-US" sz="2000">
                <a:latin typeface="Arial Black" pitchFamily="34" charset="0"/>
              </a:rPr>
              <a:t>	Egypt because of a </a:t>
            </a:r>
          </a:p>
          <a:p>
            <a:pPr>
              <a:buFontTx/>
              <a:buNone/>
            </a:pPr>
            <a:r>
              <a:rPr lang="en-US" altLang="en-US" sz="2000">
                <a:latin typeface="Arial Black" pitchFamily="34" charset="0"/>
              </a:rPr>
              <a:t>	drought and threat of a</a:t>
            </a:r>
          </a:p>
          <a:p>
            <a:pPr>
              <a:buFontTx/>
              <a:buNone/>
            </a:pPr>
            <a:r>
              <a:rPr lang="en-US" altLang="en-US" sz="2000">
                <a:latin typeface="Arial Black" pitchFamily="34" charset="0"/>
              </a:rPr>
              <a:t>	famine between 1300 &amp;</a:t>
            </a:r>
          </a:p>
          <a:p>
            <a:pPr>
              <a:buFontTx/>
              <a:buNone/>
            </a:pPr>
            <a:r>
              <a:rPr lang="en-US" altLang="en-US" sz="2000">
                <a:latin typeface="Arial Black" pitchFamily="34" charset="0"/>
              </a:rPr>
              <a:t>	1200 B.C.</a:t>
            </a:r>
          </a:p>
          <a:p>
            <a:r>
              <a:rPr lang="en-US" altLang="en-US" sz="2000">
                <a:latin typeface="Arial Black" pitchFamily="34" charset="0"/>
              </a:rPr>
              <a:t>When they first got there,</a:t>
            </a:r>
          </a:p>
          <a:p>
            <a:pPr>
              <a:buFontTx/>
              <a:buNone/>
            </a:pPr>
            <a:r>
              <a:rPr lang="en-US" altLang="en-US" sz="2000">
                <a:latin typeface="Arial Black" pitchFamily="34" charset="0"/>
              </a:rPr>
              <a:t>	 Hebrews were given </a:t>
            </a:r>
          </a:p>
          <a:p>
            <a:pPr>
              <a:buFontTx/>
              <a:buNone/>
            </a:pPr>
            <a:r>
              <a:rPr lang="en-US" altLang="en-US" sz="2000">
                <a:latin typeface="Arial Black" pitchFamily="34" charset="0"/>
              </a:rPr>
              <a:t>	places of honor in the </a:t>
            </a:r>
          </a:p>
          <a:p>
            <a:pPr>
              <a:buFontTx/>
              <a:buNone/>
            </a:pPr>
            <a:r>
              <a:rPr lang="en-US" altLang="en-US" sz="2000">
                <a:latin typeface="Arial Black" pitchFamily="34" charset="0"/>
              </a:rPr>
              <a:t>	Egyptian Kingdom. </a:t>
            </a:r>
          </a:p>
          <a:p>
            <a:r>
              <a:rPr lang="en-US" altLang="en-US" sz="2000">
                <a:latin typeface="Arial Black" pitchFamily="34" charset="0"/>
              </a:rPr>
              <a:t>Later they were forced into </a:t>
            </a:r>
          </a:p>
          <a:p>
            <a:pPr>
              <a:buFontTx/>
              <a:buNone/>
            </a:pPr>
            <a:r>
              <a:rPr lang="en-US" altLang="en-US" sz="2000">
                <a:latin typeface="Arial Black" pitchFamily="34" charset="0"/>
              </a:rPr>
              <a:t>	slavery.</a:t>
            </a:r>
          </a:p>
        </p:txBody>
      </p:sp>
      <p:pic>
        <p:nvPicPr>
          <p:cNvPr id="18437" name="Picture 5" descr="slavesinegy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905000"/>
            <a:ext cx="3810000" cy="3386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3399"/>
            </a:gs>
          </a:gsLst>
          <a:path path="rect">
            <a:fillToRect r="100000" b="100000"/>
          </a:path>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914400"/>
            <a:ext cx="7772400" cy="762000"/>
          </a:xfrm>
        </p:spPr>
        <p:txBody>
          <a:bodyPr/>
          <a:lstStyle/>
          <a:p>
            <a:r>
              <a:rPr lang="en-US" altLang="en-US" sz="2800" u="sng">
                <a:latin typeface="Arial Black" pitchFamily="34" charset="0"/>
              </a:rPr>
              <a:t>Moses</a:t>
            </a:r>
            <a:r>
              <a:rPr lang="en-US" altLang="en-US"/>
              <a:t/>
            </a:r>
            <a:br>
              <a:rPr lang="en-US" altLang="en-US"/>
            </a:br>
            <a:endParaRPr lang="en-US" altLang="en-US"/>
          </a:p>
        </p:txBody>
      </p:sp>
      <p:sp>
        <p:nvSpPr>
          <p:cNvPr id="21507" name="Rectangle 3"/>
          <p:cNvSpPr>
            <a:spLocks noGrp="1" noChangeArrowheads="1"/>
          </p:cNvSpPr>
          <p:nvPr>
            <p:ph type="body" idx="1"/>
          </p:nvPr>
        </p:nvSpPr>
        <p:spPr>
          <a:xfrm>
            <a:off x="685800" y="1905000"/>
            <a:ext cx="7772400" cy="4114800"/>
          </a:xfrm>
        </p:spPr>
        <p:txBody>
          <a:bodyPr/>
          <a:lstStyle/>
          <a:p>
            <a:pPr marL="609600" indent="-609600"/>
            <a:r>
              <a:rPr lang="en-US" altLang="en-US" sz="2000">
                <a:latin typeface="Arial Black" pitchFamily="34" charset="0"/>
              </a:rPr>
              <a:t>The Torah says that the man who led the Hebrews out of slavery was named </a:t>
            </a:r>
            <a:r>
              <a:rPr lang="en-US" altLang="en-US" sz="2000" u="sng">
                <a:solidFill>
                  <a:srgbClr val="CC0000"/>
                </a:solidFill>
                <a:latin typeface="Arial Black" pitchFamily="34" charset="0"/>
              </a:rPr>
              <a:t>Moses</a:t>
            </a:r>
            <a:r>
              <a:rPr lang="en-US" altLang="en-US" sz="2000">
                <a:latin typeface="Arial Black" pitchFamily="34" charset="0"/>
              </a:rPr>
              <a:t>.  </a:t>
            </a:r>
          </a:p>
          <a:p>
            <a:pPr marL="609600" indent="-609600">
              <a:buFontTx/>
              <a:buNone/>
            </a:pPr>
            <a:r>
              <a:rPr lang="en-US" altLang="en-US" sz="2000">
                <a:latin typeface="Arial Black" pitchFamily="34" charset="0"/>
              </a:rPr>
              <a:t>	</a:t>
            </a:r>
            <a:r>
              <a:rPr lang="en-US" altLang="en-US" sz="2000">
                <a:solidFill>
                  <a:srgbClr val="CC0000"/>
                </a:solidFill>
                <a:latin typeface="Arial Black" pitchFamily="34" charset="0"/>
              </a:rPr>
              <a:t>-</a:t>
            </a:r>
            <a:r>
              <a:rPr lang="en-US" altLang="en-US" sz="2000">
                <a:latin typeface="Arial Black" pitchFamily="34" charset="0"/>
              </a:rPr>
              <a:t> During the time of Moses’ birth, the Egyptian king felt threatened by the number of Hebrews in Egypt, thus ordering al male babies to be killed.  Moses’ mother, Jochebed, hid her baby in the reeds along the banks of the Nile.  An Egyptian princess then found and adopted him. </a:t>
            </a:r>
          </a:p>
          <a:p>
            <a:pPr marL="609600" indent="-609600">
              <a:buFontTx/>
              <a:buNone/>
            </a:pPr>
            <a:r>
              <a:rPr lang="en-US" altLang="en-US" sz="2000">
                <a:latin typeface="Arial Black" pitchFamily="34" charset="0"/>
              </a:rPr>
              <a:t>	Though raised in luxury, he did not </a:t>
            </a:r>
          </a:p>
          <a:p>
            <a:pPr marL="609600" indent="-609600">
              <a:buFontTx/>
              <a:buNone/>
            </a:pPr>
            <a:r>
              <a:rPr lang="en-US" altLang="en-US" sz="2000">
                <a:latin typeface="Arial Black" pitchFamily="34" charset="0"/>
              </a:rPr>
              <a:t>	forget his Hebrew birth. When God </a:t>
            </a:r>
          </a:p>
          <a:p>
            <a:pPr marL="609600" indent="-609600">
              <a:buFontTx/>
              <a:buNone/>
            </a:pPr>
            <a:r>
              <a:rPr lang="en-US" altLang="en-US" sz="2000">
                <a:latin typeface="Arial Black" pitchFamily="34" charset="0"/>
              </a:rPr>
              <a:t>	commanded him to lead the Jews out</a:t>
            </a:r>
          </a:p>
          <a:p>
            <a:pPr marL="609600" indent="-609600">
              <a:buFontTx/>
              <a:buNone/>
            </a:pPr>
            <a:r>
              <a:rPr lang="en-US" altLang="en-US" sz="2000">
                <a:latin typeface="Arial Black" pitchFamily="34" charset="0"/>
              </a:rPr>
              <a:t>	of Egypt, he obeyed.</a:t>
            </a:r>
          </a:p>
        </p:txBody>
      </p:sp>
      <p:pic>
        <p:nvPicPr>
          <p:cNvPr id="21509" name="Picture 5" descr="jochebe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6400" y="4202113"/>
            <a:ext cx="2387600" cy="2655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z="2800" u="sng">
                <a:latin typeface="Arial Black" pitchFamily="34" charset="0"/>
              </a:rPr>
              <a:t>The Ten Commandments</a:t>
            </a:r>
            <a:r>
              <a:rPr lang="en-US" altLang="en-US" sz="2800">
                <a:latin typeface="Arial Black" pitchFamily="34" charset="0"/>
              </a:rPr>
              <a:t/>
            </a:r>
            <a:br>
              <a:rPr lang="en-US" altLang="en-US" sz="2800">
                <a:latin typeface="Arial Black" pitchFamily="34" charset="0"/>
              </a:rPr>
            </a:br>
            <a:endParaRPr lang="en-US" altLang="en-US" sz="2800">
              <a:latin typeface="Arial Black" pitchFamily="34" charset="0"/>
            </a:endParaRPr>
          </a:p>
        </p:txBody>
      </p:sp>
      <p:sp>
        <p:nvSpPr>
          <p:cNvPr id="22531" name="Rectangle 3"/>
          <p:cNvSpPr>
            <a:spLocks noGrp="1" noChangeArrowheads="1"/>
          </p:cNvSpPr>
          <p:nvPr>
            <p:ph type="body" idx="1"/>
          </p:nvPr>
        </p:nvSpPr>
        <p:spPr>
          <a:xfrm>
            <a:off x="0" y="1981200"/>
            <a:ext cx="4267200" cy="4724400"/>
          </a:xfrm>
        </p:spPr>
        <p:txBody>
          <a:bodyPr/>
          <a:lstStyle/>
          <a:p>
            <a:r>
              <a:rPr lang="en-US" altLang="en-US" sz="1600">
                <a:latin typeface="Arial Black" pitchFamily="34" charset="0"/>
              </a:rPr>
              <a:t>While the Hebrews were traveling across the Sinai Peninsula, Moses climbed to the top of Mount Sinai to talk to God.</a:t>
            </a:r>
          </a:p>
          <a:p>
            <a:r>
              <a:rPr lang="en-US" altLang="en-US" sz="1600">
                <a:latin typeface="Arial Black" pitchFamily="34" charset="0"/>
              </a:rPr>
              <a:t>When he came down from the mountain, he brought down two stone tablets on which Yahweh had written the Ten Commandments.  </a:t>
            </a:r>
          </a:p>
          <a:p>
            <a:r>
              <a:rPr lang="en-US" altLang="en-US" sz="1600">
                <a:latin typeface="Arial Black" pitchFamily="34" charset="0"/>
              </a:rPr>
              <a:t>The Ten Commandments became the basis for the civil and religious laws of Judaism.</a:t>
            </a:r>
          </a:p>
          <a:p>
            <a:r>
              <a:rPr lang="en-US" altLang="en-US" sz="1600">
                <a:latin typeface="Arial Black" pitchFamily="34" charset="0"/>
              </a:rPr>
              <a:t>Hebrews believed that this was anew covenant.  God promised to protect the Hebrews while they promised to keep God’s commandments.</a:t>
            </a:r>
          </a:p>
          <a:p>
            <a:pPr>
              <a:buFontTx/>
              <a:buNone/>
            </a:pPr>
            <a:endParaRPr lang="en-US" altLang="en-US" sz="1600">
              <a:latin typeface="Arial Black" pitchFamily="34" charset="0"/>
            </a:endParaRPr>
          </a:p>
          <a:p>
            <a:endParaRPr lang="en-US" altLang="en-US" sz="1600">
              <a:latin typeface="Arial Black" pitchFamily="34" charset="0"/>
            </a:endParaRPr>
          </a:p>
        </p:txBody>
      </p:sp>
      <p:pic>
        <p:nvPicPr>
          <p:cNvPr id="22535" name="Picture 7" descr="ten_commandments_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7363" y="1371600"/>
            <a:ext cx="4846637" cy="5486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3300"/>
            </a:gs>
          </a:gsLst>
          <a:path path="rect">
            <a:fillToRect r="100000" b="100000"/>
          </a:path>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z="2800" u="sng">
                <a:latin typeface="Arial Black" pitchFamily="34" charset="0"/>
              </a:rPr>
              <a:t>A New Life</a:t>
            </a:r>
            <a:r>
              <a:rPr lang="en-US" altLang="en-US" u="sng"/>
              <a:t> </a:t>
            </a:r>
            <a:r>
              <a:rPr lang="en-US" altLang="en-US"/>
              <a:t/>
            </a:r>
            <a:br>
              <a:rPr lang="en-US" altLang="en-US"/>
            </a:br>
            <a:endParaRPr lang="en-US" altLang="en-US"/>
          </a:p>
        </p:txBody>
      </p:sp>
      <p:sp>
        <p:nvSpPr>
          <p:cNvPr id="23555" name="Rectangle 3"/>
          <p:cNvSpPr>
            <a:spLocks noGrp="1" noChangeArrowheads="1"/>
          </p:cNvSpPr>
          <p:nvPr>
            <p:ph type="body" idx="1"/>
          </p:nvPr>
        </p:nvSpPr>
        <p:spPr/>
        <p:txBody>
          <a:bodyPr/>
          <a:lstStyle/>
          <a:p>
            <a:r>
              <a:rPr lang="en-US" altLang="en-US" sz="1800">
                <a:latin typeface="Arial Black" pitchFamily="34" charset="0"/>
              </a:rPr>
              <a:t>The Hebrews wandered for 40 years in the Sinai Desert. </a:t>
            </a:r>
          </a:p>
          <a:p>
            <a:r>
              <a:rPr lang="en-US" altLang="en-US" sz="1800">
                <a:latin typeface="Arial Black" pitchFamily="34" charset="0"/>
              </a:rPr>
              <a:t>After Moses died, they returned to Canaan. </a:t>
            </a:r>
          </a:p>
          <a:p>
            <a:r>
              <a:rPr lang="en-US" altLang="en-US" sz="1800">
                <a:latin typeface="Arial Black" pitchFamily="34" charset="0"/>
              </a:rPr>
              <a:t>Hebrews made a change from nomadic, tribal society to settled herders, farmers and city dwellers.  </a:t>
            </a:r>
          </a:p>
          <a:p>
            <a:r>
              <a:rPr lang="en-US" altLang="en-US" sz="1800">
                <a:latin typeface="Arial Black" pitchFamily="34" charset="0"/>
              </a:rPr>
              <a:t>When they arrived in Canaan, they were organized into 12 tribes which were self-governed.  </a:t>
            </a:r>
          </a:p>
          <a:p>
            <a:r>
              <a:rPr lang="en-US" altLang="en-US" sz="1800">
                <a:latin typeface="Arial Black" pitchFamily="34" charset="0"/>
              </a:rPr>
              <a:t>God chose a series of judges, one of the most prominent of whom was a woman, Deborah. </a:t>
            </a:r>
          </a:p>
          <a:p>
            <a:r>
              <a:rPr lang="en-US" altLang="en-US" sz="1800">
                <a:latin typeface="Arial Black" pitchFamily="34" charset="0"/>
              </a:rPr>
              <a:t>Canaan had arid deserts, rocky wildernesses, grassy hills and hot dry valleys.  </a:t>
            </a:r>
          </a:p>
          <a:p>
            <a:r>
              <a:rPr lang="en-US" altLang="en-US" sz="1800">
                <a:latin typeface="Arial Black" pitchFamily="34" charset="0"/>
              </a:rPr>
              <a:t>Water was not plentiful.  </a:t>
            </a:r>
          </a:p>
          <a:p>
            <a:r>
              <a:rPr lang="en-US" altLang="en-US" sz="1800">
                <a:latin typeface="Arial Black" pitchFamily="34" charset="0"/>
              </a:rPr>
              <a:t>The Hebrews expanded south and north.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path path="rect">
            <a:fillToRect r="100000" b="100000"/>
          </a:path>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z="2800" u="sng">
                <a:latin typeface="Arial Black" pitchFamily="34" charset="0"/>
              </a:rPr>
              <a:t>Saul and David</a:t>
            </a:r>
            <a:r>
              <a:rPr lang="en-US" altLang="en-US" sz="2800">
                <a:latin typeface="Arial Black" pitchFamily="34" charset="0"/>
              </a:rPr>
              <a:t/>
            </a:r>
            <a:br>
              <a:rPr lang="en-US" altLang="en-US" sz="2800">
                <a:latin typeface="Arial Black" pitchFamily="34" charset="0"/>
              </a:rPr>
            </a:br>
            <a:endParaRPr lang="en-US" altLang="en-US" sz="2800">
              <a:latin typeface="Arial Black" pitchFamily="34" charset="0"/>
            </a:endParaRPr>
          </a:p>
        </p:txBody>
      </p:sp>
      <p:sp>
        <p:nvSpPr>
          <p:cNvPr id="24579" name="Rectangle 3"/>
          <p:cNvSpPr>
            <a:spLocks noGrp="1" noChangeArrowheads="1"/>
          </p:cNvSpPr>
          <p:nvPr>
            <p:ph type="body" idx="1"/>
          </p:nvPr>
        </p:nvSpPr>
        <p:spPr>
          <a:xfrm>
            <a:off x="685800" y="1447800"/>
            <a:ext cx="7772400" cy="5181600"/>
          </a:xfrm>
        </p:spPr>
        <p:txBody>
          <a:bodyPr/>
          <a:lstStyle/>
          <a:p>
            <a:pPr>
              <a:lnSpc>
                <a:spcPct val="90000"/>
              </a:lnSpc>
            </a:pPr>
            <a:r>
              <a:rPr lang="en-US" altLang="en-US" sz="1800">
                <a:latin typeface="Arial Black" pitchFamily="34" charset="0"/>
              </a:rPr>
              <a:t>Chosen judges occasionally pulled together the scattered tribes for a united military force.  </a:t>
            </a:r>
          </a:p>
          <a:p>
            <a:pPr>
              <a:lnSpc>
                <a:spcPct val="90000"/>
              </a:lnSpc>
            </a:pPr>
            <a:r>
              <a:rPr lang="en-US" altLang="en-US" sz="1800">
                <a:latin typeface="Arial Black" pitchFamily="34" charset="0"/>
              </a:rPr>
              <a:t>The Hebrews got along with most of their Canaanite neighbors.  One of the few against them was the Philistines who threatened the Hebrews position in ancient Palestine.  </a:t>
            </a:r>
          </a:p>
          <a:p>
            <a:pPr>
              <a:lnSpc>
                <a:spcPct val="90000"/>
              </a:lnSpc>
            </a:pPr>
            <a:r>
              <a:rPr lang="en-US" altLang="en-US" sz="1800">
                <a:latin typeface="Arial Black" pitchFamily="34" charset="0"/>
              </a:rPr>
              <a:t>Eventually, the 12 tribes became one big tribe of Judah.  As a result, Hebrews came to be called Jews, hence Judaism.  </a:t>
            </a:r>
          </a:p>
          <a:p>
            <a:pPr>
              <a:lnSpc>
                <a:spcPct val="90000"/>
              </a:lnSpc>
            </a:pPr>
            <a:r>
              <a:rPr lang="en-US" altLang="en-US" sz="1800">
                <a:latin typeface="Arial Black" pitchFamily="34" charset="0"/>
              </a:rPr>
              <a:t>From 1020 to 922</a:t>
            </a:r>
            <a:r>
              <a:rPr lang="en-US" altLang="en-US" sz="1200">
                <a:latin typeface="Arial Black" pitchFamily="34" charset="0"/>
              </a:rPr>
              <a:t>B.C</a:t>
            </a:r>
            <a:r>
              <a:rPr lang="en-US" altLang="en-US" sz="1800">
                <a:latin typeface="Arial Black" pitchFamily="34" charset="0"/>
              </a:rPr>
              <a:t>., the Jews united under three kings: Saul, David and Solomon.  </a:t>
            </a:r>
          </a:p>
          <a:p>
            <a:pPr>
              <a:lnSpc>
                <a:spcPct val="90000"/>
              </a:lnSpc>
            </a:pPr>
            <a:r>
              <a:rPr lang="en-US" altLang="en-US" sz="1800">
                <a:latin typeface="Arial Black" pitchFamily="34" charset="0"/>
              </a:rPr>
              <a:t>The new kingdom was called </a:t>
            </a:r>
            <a:r>
              <a:rPr lang="en-US" altLang="en-US" sz="1800" u="sng">
                <a:solidFill>
                  <a:srgbClr val="CC0000"/>
                </a:solidFill>
                <a:latin typeface="Arial Black" pitchFamily="34" charset="0"/>
              </a:rPr>
              <a:t>Israel.</a:t>
            </a:r>
            <a:r>
              <a:rPr lang="en-US" altLang="en-US" sz="1800">
                <a:latin typeface="Arial Black" pitchFamily="34" charset="0"/>
              </a:rPr>
              <a:t>  </a:t>
            </a:r>
          </a:p>
          <a:p>
            <a:pPr>
              <a:lnSpc>
                <a:spcPct val="90000"/>
              </a:lnSpc>
            </a:pPr>
            <a:r>
              <a:rPr lang="en-US" altLang="en-US" sz="1800">
                <a:latin typeface="Arial Black" pitchFamily="34" charset="0"/>
              </a:rPr>
              <a:t>The first to rule was Saul.  He was portrayed as a tragic man who was given to bouts of jealousy.  </a:t>
            </a:r>
          </a:p>
          <a:p>
            <a:pPr>
              <a:lnSpc>
                <a:spcPct val="90000"/>
              </a:lnSpc>
            </a:pPr>
            <a:r>
              <a:rPr lang="en-US" altLang="en-US" sz="1800">
                <a:latin typeface="Arial Black" pitchFamily="34" charset="0"/>
              </a:rPr>
              <a:t>After his death, his son-in-law, David, came into power. </a:t>
            </a:r>
          </a:p>
          <a:p>
            <a:pPr>
              <a:lnSpc>
                <a:spcPct val="90000"/>
              </a:lnSpc>
            </a:pPr>
            <a:r>
              <a:rPr lang="en-US" altLang="en-US" sz="1800">
                <a:latin typeface="Arial Black" pitchFamily="34" charset="0"/>
              </a:rPr>
              <a:t>King David, an extremely popular leader, united the tribes, established Jerusalem as the capital and founded a dynasty.</a:t>
            </a:r>
          </a:p>
          <a:p>
            <a:pPr>
              <a:lnSpc>
                <a:spcPct val="90000"/>
              </a:lnSpc>
            </a:pPr>
            <a:endParaRPr lang="en-US" altLang="en-US" sz="1800">
              <a:latin typeface="Arial Black"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DCAC"/>
            </a:gs>
            <a:gs pos="12000">
              <a:srgbClr val="E6D78A"/>
            </a:gs>
            <a:gs pos="30000">
              <a:srgbClr val="C7AC4C"/>
            </a:gs>
            <a:gs pos="45000">
              <a:srgbClr val="E6D78A"/>
            </a:gs>
            <a:gs pos="77000">
              <a:srgbClr val="C7AC4C"/>
            </a:gs>
            <a:gs pos="100000">
              <a:srgbClr val="E6DCAC"/>
            </a:gs>
          </a:gsLst>
          <a:path path="rect">
            <a:fillToRect r="100000" b="100000"/>
          </a:path>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685800"/>
            <a:ext cx="7772400" cy="685800"/>
          </a:xfrm>
        </p:spPr>
        <p:txBody>
          <a:bodyPr/>
          <a:lstStyle/>
          <a:p>
            <a:r>
              <a:rPr lang="en-US" altLang="en-US" sz="2800" u="sng">
                <a:latin typeface="Arial Black" pitchFamily="34" charset="0"/>
              </a:rPr>
              <a:t>Solomon</a:t>
            </a:r>
            <a:r>
              <a:rPr lang="en-US" altLang="en-US"/>
              <a:t/>
            </a:r>
            <a:br>
              <a:rPr lang="en-US" altLang="en-US"/>
            </a:br>
            <a:endParaRPr lang="en-US" altLang="en-US"/>
          </a:p>
        </p:txBody>
      </p:sp>
      <p:sp>
        <p:nvSpPr>
          <p:cNvPr id="25603" name="Rectangle 3"/>
          <p:cNvSpPr>
            <a:spLocks noGrp="1" noChangeArrowheads="1"/>
          </p:cNvSpPr>
          <p:nvPr>
            <p:ph type="body" idx="1"/>
          </p:nvPr>
        </p:nvSpPr>
        <p:spPr>
          <a:xfrm>
            <a:off x="685800" y="1371600"/>
            <a:ext cx="7772400" cy="4724400"/>
          </a:xfrm>
        </p:spPr>
        <p:txBody>
          <a:bodyPr/>
          <a:lstStyle/>
          <a:p>
            <a:pPr>
              <a:buFontTx/>
              <a:buNone/>
            </a:pPr>
            <a:r>
              <a:rPr lang="en-US" altLang="en-US"/>
              <a:t> </a:t>
            </a:r>
          </a:p>
        </p:txBody>
      </p:sp>
      <p:sp>
        <p:nvSpPr>
          <p:cNvPr id="25604" name="Rectangle 4"/>
          <p:cNvSpPr>
            <a:spLocks noChangeArrowheads="1"/>
          </p:cNvSpPr>
          <p:nvPr/>
        </p:nvSpPr>
        <p:spPr bwMode="auto">
          <a:xfrm>
            <a:off x="304800" y="17526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altLang="en-US" sz="2400">
                <a:latin typeface="Arial Black" pitchFamily="34" charset="0"/>
              </a:rPr>
              <a:t> </a:t>
            </a:r>
            <a:r>
              <a:rPr lang="en-US" altLang="en-US">
                <a:latin typeface="Arial Black" pitchFamily="34" charset="0"/>
              </a:rPr>
              <a:t>In 962</a:t>
            </a:r>
            <a:r>
              <a:rPr lang="en-US" altLang="en-US" sz="1200">
                <a:latin typeface="Arial Black" pitchFamily="34" charset="0"/>
              </a:rPr>
              <a:t>B.C.</a:t>
            </a:r>
            <a:r>
              <a:rPr lang="en-US" altLang="en-US">
                <a:latin typeface="Arial Black" pitchFamily="34" charset="0"/>
              </a:rPr>
              <a:t> David was succeeded by his son </a:t>
            </a:r>
          </a:p>
          <a:p>
            <a:r>
              <a:rPr lang="en-US" altLang="en-US">
                <a:latin typeface="Arial Black" pitchFamily="34" charset="0"/>
              </a:rPr>
              <a:t>  Solomon, whose mother was Bathsheba. </a:t>
            </a:r>
          </a:p>
          <a:p>
            <a:pPr>
              <a:buFontTx/>
              <a:buChar char="•"/>
            </a:pPr>
            <a:r>
              <a:rPr lang="en-US" altLang="en-US">
                <a:latin typeface="Arial Black" pitchFamily="34" charset="0"/>
              </a:rPr>
              <a:t> Solomon was the most powerful of the Hebrew</a:t>
            </a:r>
          </a:p>
          <a:p>
            <a:r>
              <a:rPr lang="en-US" altLang="en-US">
                <a:latin typeface="Arial Black" pitchFamily="34" charset="0"/>
              </a:rPr>
              <a:t>   kings.</a:t>
            </a:r>
          </a:p>
          <a:p>
            <a:pPr>
              <a:buFontTx/>
              <a:buChar char="•"/>
            </a:pPr>
            <a:r>
              <a:rPr lang="en-US" altLang="en-US">
                <a:latin typeface="Arial Black" pitchFamily="34" charset="0"/>
              </a:rPr>
              <a:t> He built a trading empire and beautified Jerusalem. </a:t>
            </a:r>
          </a:p>
          <a:p>
            <a:pPr>
              <a:buFontTx/>
              <a:buChar char="•"/>
            </a:pPr>
            <a:r>
              <a:rPr lang="en-US" altLang="en-US">
                <a:latin typeface="Arial Black" pitchFamily="34" charset="0"/>
              </a:rPr>
              <a:t> Solomon also built a temple to glorify God.  The </a:t>
            </a:r>
          </a:p>
          <a:p>
            <a:r>
              <a:rPr lang="en-US" altLang="en-US">
                <a:latin typeface="Arial Black" pitchFamily="34" charset="0"/>
              </a:rPr>
              <a:t>   temple became the permanent home for the Ark of</a:t>
            </a:r>
          </a:p>
          <a:p>
            <a:r>
              <a:rPr lang="en-US" altLang="en-US">
                <a:latin typeface="Arial Black" pitchFamily="34" charset="0"/>
              </a:rPr>
              <a:t>   the Covenant, which contained the tablets of 	</a:t>
            </a:r>
          </a:p>
          <a:p>
            <a:r>
              <a:rPr lang="en-US" altLang="en-US">
                <a:latin typeface="Arial Black" pitchFamily="34" charset="0"/>
              </a:rPr>
              <a:t>   Moses’ law.</a:t>
            </a:r>
          </a:p>
          <a:p>
            <a:pPr>
              <a:buFontTx/>
              <a:buChar char="•"/>
            </a:pPr>
            <a:r>
              <a:rPr lang="en-US" altLang="en-US">
                <a:latin typeface="Arial Black" pitchFamily="34" charset="0"/>
              </a:rPr>
              <a:t> The temple had bronze pillars at the entrance , stone on the</a:t>
            </a:r>
          </a:p>
          <a:p>
            <a:r>
              <a:rPr lang="en-US" altLang="en-US">
                <a:latin typeface="Arial Black" pitchFamily="34" charset="0"/>
              </a:rPr>
              <a:t>   outside and cedar covered in gold on the inside. The main</a:t>
            </a:r>
          </a:p>
          <a:p>
            <a:r>
              <a:rPr lang="en-US" altLang="en-US">
                <a:latin typeface="Arial Black" pitchFamily="34" charset="0"/>
              </a:rPr>
              <a:t>   hall was richly decorated with brass &amp; gold.  </a:t>
            </a:r>
          </a:p>
          <a:p>
            <a:endParaRPr lang="en-US" altLang="en-US">
              <a:latin typeface="Arial Black"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82"/>
            </a:gs>
            <a:gs pos="100000">
              <a:srgbClr val="FF8200"/>
            </a:gs>
          </a:gsLst>
          <a:path path="rect">
            <a:fillToRect r="100000" b="100000"/>
          </a:path>
        </a:gra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z="2800" u="sng">
                <a:latin typeface="Arial Black" pitchFamily="34" charset="0"/>
              </a:rPr>
              <a:t>The Kingdom Divides</a:t>
            </a:r>
            <a:r>
              <a:rPr lang="en-US" altLang="en-US"/>
              <a:t> </a:t>
            </a:r>
          </a:p>
        </p:txBody>
      </p:sp>
      <p:sp>
        <p:nvSpPr>
          <p:cNvPr id="26627" name="Rectangle 3"/>
          <p:cNvSpPr>
            <a:spLocks noGrp="1" noChangeArrowheads="1"/>
          </p:cNvSpPr>
          <p:nvPr>
            <p:ph type="body" idx="1"/>
          </p:nvPr>
        </p:nvSpPr>
        <p:spPr/>
        <p:txBody>
          <a:bodyPr/>
          <a:lstStyle/>
          <a:p>
            <a:pPr>
              <a:lnSpc>
                <a:spcPct val="90000"/>
              </a:lnSpc>
            </a:pPr>
            <a:r>
              <a:rPr lang="en-US" altLang="en-US" sz="2000">
                <a:latin typeface="Arial Black" pitchFamily="34" charset="0"/>
              </a:rPr>
              <a:t>Solomon’s building projects required high taxes, badly straining the kingdom’s finances.  </a:t>
            </a:r>
          </a:p>
          <a:p>
            <a:pPr>
              <a:lnSpc>
                <a:spcPct val="90000"/>
              </a:lnSpc>
            </a:pPr>
            <a:r>
              <a:rPr lang="en-US" altLang="en-US" sz="2000">
                <a:latin typeface="Arial Black" pitchFamily="34" charset="0"/>
              </a:rPr>
              <a:t>In addition, men were forced to spend one month out of every three working on the temple.</a:t>
            </a:r>
          </a:p>
          <a:p>
            <a:pPr>
              <a:lnSpc>
                <a:spcPct val="90000"/>
              </a:lnSpc>
            </a:pPr>
            <a:r>
              <a:rPr lang="en-US" altLang="en-US" sz="2000">
                <a:latin typeface="Arial Black" pitchFamily="34" charset="0"/>
              </a:rPr>
              <a:t>The expense and forced labor caused much discontent.  </a:t>
            </a:r>
          </a:p>
          <a:p>
            <a:pPr>
              <a:lnSpc>
                <a:spcPct val="90000"/>
              </a:lnSpc>
            </a:pPr>
            <a:r>
              <a:rPr lang="en-US" altLang="en-US" sz="2000">
                <a:latin typeface="Arial Black" pitchFamily="34" charset="0"/>
              </a:rPr>
              <a:t>After Solomon’s death, the Jews in the northern part of the kingdom revolted.  </a:t>
            </a:r>
          </a:p>
          <a:p>
            <a:pPr>
              <a:lnSpc>
                <a:spcPct val="90000"/>
              </a:lnSpc>
            </a:pPr>
            <a:r>
              <a:rPr lang="en-US" altLang="en-US" sz="2000">
                <a:latin typeface="Arial Black" pitchFamily="34" charset="0"/>
              </a:rPr>
              <a:t>In 922 </a:t>
            </a:r>
            <a:r>
              <a:rPr lang="en-US" altLang="en-US" sz="1200">
                <a:latin typeface="Arial Black" pitchFamily="34" charset="0"/>
              </a:rPr>
              <a:t>B.C</a:t>
            </a:r>
            <a:r>
              <a:rPr lang="en-US" altLang="en-US" sz="2000">
                <a:latin typeface="Arial Black" pitchFamily="34" charset="0"/>
              </a:rPr>
              <a:t>., the kingdom divided in two:  Israel to the north and </a:t>
            </a:r>
            <a:r>
              <a:rPr lang="en-US" altLang="en-US" sz="2000" u="sng">
                <a:solidFill>
                  <a:srgbClr val="CC0000"/>
                </a:solidFill>
                <a:latin typeface="Arial Black" pitchFamily="34" charset="0"/>
              </a:rPr>
              <a:t>Judah</a:t>
            </a:r>
            <a:r>
              <a:rPr lang="en-US" altLang="en-US" sz="2000">
                <a:latin typeface="Arial Black" pitchFamily="34" charset="0"/>
              </a:rPr>
              <a:t> to the south.  </a:t>
            </a:r>
          </a:p>
          <a:p>
            <a:pPr>
              <a:lnSpc>
                <a:spcPct val="90000"/>
              </a:lnSpc>
            </a:pPr>
            <a:r>
              <a:rPr lang="en-US" altLang="en-US" sz="2000">
                <a:latin typeface="Arial Black" pitchFamily="34" charset="0"/>
              </a:rPr>
              <a:t>For the next 200 years, Israel and Judah sometimes fought each other and at other times, joined together against outside enemies.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s>
            <a:gs pos="100000">
              <a:schemeClr val="accent2"/>
            </a:gs>
          </a:gsLst>
          <a:path path="rect">
            <a:fillToRect r="100000" b="100000"/>
          </a:path>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838200"/>
            <a:ext cx="7772400" cy="685800"/>
          </a:xfrm>
        </p:spPr>
        <p:txBody>
          <a:bodyPr/>
          <a:lstStyle/>
          <a:p>
            <a:r>
              <a:rPr lang="en-US" altLang="en-US" sz="2800" u="sng">
                <a:latin typeface="Arial Black" pitchFamily="34" charset="0"/>
              </a:rPr>
              <a:t>Assyrian Tribute</a:t>
            </a:r>
            <a:r>
              <a:rPr lang="en-US" altLang="en-US"/>
              <a:t/>
            </a:r>
            <a:br>
              <a:rPr lang="en-US" altLang="en-US"/>
            </a:br>
            <a:endParaRPr lang="en-US" altLang="en-US"/>
          </a:p>
        </p:txBody>
      </p:sp>
      <p:sp>
        <p:nvSpPr>
          <p:cNvPr id="27651" name="Rectangle 3"/>
          <p:cNvSpPr>
            <a:spLocks noGrp="1" noChangeArrowheads="1"/>
          </p:cNvSpPr>
          <p:nvPr>
            <p:ph type="body" idx="1"/>
          </p:nvPr>
        </p:nvSpPr>
        <p:spPr>
          <a:xfrm>
            <a:off x="609600" y="1905000"/>
            <a:ext cx="7772400" cy="4114800"/>
          </a:xfrm>
        </p:spPr>
        <p:txBody>
          <a:bodyPr/>
          <a:lstStyle/>
          <a:p>
            <a:r>
              <a:rPr lang="en-US" altLang="en-US" sz="2000">
                <a:latin typeface="Arial Black" pitchFamily="34" charset="0"/>
              </a:rPr>
              <a:t>In 738</a:t>
            </a:r>
            <a:r>
              <a:rPr lang="en-US" altLang="en-US" sz="1200">
                <a:latin typeface="Arial Black" pitchFamily="34" charset="0"/>
              </a:rPr>
              <a:t>B.C.,</a:t>
            </a:r>
            <a:r>
              <a:rPr lang="en-US" altLang="en-US" sz="2000">
                <a:latin typeface="Arial Black" pitchFamily="34" charset="0"/>
              </a:rPr>
              <a:t> both Israel and Judah began paying </a:t>
            </a:r>
            <a:r>
              <a:rPr lang="en-US" altLang="en-US" sz="2000" u="sng">
                <a:solidFill>
                  <a:srgbClr val="CC0000"/>
                </a:solidFill>
                <a:latin typeface="Arial Black" pitchFamily="34" charset="0"/>
              </a:rPr>
              <a:t>tribute</a:t>
            </a:r>
            <a:r>
              <a:rPr lang="en-US" altLang="en-US" sz="2000">
                <a:latin typeface="Arial Black" pitchFamily="34" charset="0"/>
              </a:rPr>
              <a:t>, peace money paid by a weaker power to a stronger one, to Assyria.  </a:t>
            </a:r>
          </a:p>
          <a:p>
            <a:r>
              <a:rPr lang="en-US" altLang="en-US" sz="2000">
                <a:latin typeface="Arial Black" pitchFamily="34" charset="0"/>
              </a:rPr>
              <a:t>By paying tribute, Israel and Judah hoped that Assyria would not attack. </a:t>
            </a:r>
          </a:p>
          <a:p>
            <a:r>
              <a:rPr lang="en-US" altLang="en-US" sz="2000">
                <a:latin typeface="Arial Black" pitchFamily="34" charset="0"/>
              </a:rPr>
              <a:t>But the tribute was not enough and in 725</a:t>
            </a:r>
            <a:r>
              <a:rPr lang="en-US" altLang="en-US" sz="1200">
                <a:latin typeface="Arial Black" pitchFamily="34" charset="0"/>
              </a:rPr>
              <a:t>B.C.,</a:t>
            </a:r>
            <a:r>
              <a:rPr lang="en-US" altLang="en-US" sz="2000">
                <a:latin typeface="Arial Black" pitchFamily="34" charset="0"/>
              </a:rPr>
              <a:t> the Assyrians began to attack Samaria, the capital of Israel. </a:t>
            </a:r>
          </a:p>
          <a:p>
            <a:r>
              <a:rPr lang="en-US" altLang="en-US" sz="2000">
                <a:latin typeface="Arial Black" pitchFamily="34" charset="0"/>
              </a:rPr>
              <a:t>By 722 </a:t>
            </a:r>
            <a:r>
              <a:rPr lang="en-US" altLang="en-US" sz="1200">
                <a:latin typeface="Arial Black" pitchFamily="34" charset="0"/>
              </a:rPr>
              <a:t>B.C.,</a:t>
            </a:r>
            <a:r>
              <a:rPr lang="en-US" altLang="en-US" sz="2000">
                <a:latin typeface="Arial Black" pitchFamily="34" charset="0"/>
              </a:rPr>
              <a:t> the whole northern kingdom had fallen to the Assyrians attack.</a:t>
            </a:r>
          </a:p>
          <a:p>
            <a:endParaRPr lang="en-US" altLang="en-US" sz="2000">
              <a:latin typeface="Arial Black"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FF"/>
            </a:gs>
            <a:gs pos="17999">
              <a:srgbClr val="99CCFF"/>
            </a:gs>
            <a:gs pos="36000">
              <a:srgbClr val="9966FF"/>
            </a:gs>
            <a:gs pos="61000">
              <a:srgbClr val="CC99FF"/>
            </a:gs>
            <a:gs pos="82001">
              <a:srgbClr val="99CCFF"/>
            </a:gs>
            <a:gs pos="100000">
              <a:srgbClr val="CCCCFF"/>
            </a:gs>
          </a:gsLst>
          <a:path path="rect">
            <a:fillToRect r="100000" b="100000"/>
          </a:path>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762000"/>
            <a:ext cx="7772400" cy="609600"/>
          </a:xfrm>
        </p:spPr>
        <p:txBody>
          <a:bodyPr/>
          <a:lstStyle/>
          <a:p>
            <a:r>
              <a:rPr lang="en-US" altLang="en-US" sz="2800" u="sng">
                <a:latin typeface="Arial Black" pitchFamily="34" charset="0"/>
              </a:rPr>
              <a:t>Babylon takes control</a:t>
            </a:r>
            <a:r>
              <a:rPr lang="en-US" altLang="en-US"/>
              <a:t/>
            </a:r>
            <a:br>
              <a:rPr lang="en-US" altLang="en-US"/>
            </a:br>
            <a:endParaRPr lang="en-US" altLang="en-US"/>
          </a:p>
        </p:txBody>
      </p:sp>
      <p:sp>
        <p:nvSpPr>
          <p:cNvPr id="28675" name="Rectangle 3"/>
          <p:cNvSpPr>
            <a:spLocks noGrp="1" noChangeArrowheads="1"/>
          </p:cNvSpPr>
          <p:nvPr>
            <p:ph type="body" idx="1"/>
          </p:nvPr>
        </p:nvSpPr>
        <p:spPr>
          <a:xfrm>
            <a:off x="685800" y="1447800"/>
            <a:ext cx="7772400" cy="4572000"/>
          </a:xfrm>
        </p:spPr>
        <p:txBody>
          <a:bodyPr/>
          <a:lstStyle/>
          <a:p>
            <a:r>
              <a:rPr lang="en-US" altLang="en-US" sz="2000">
                <a:latin typeface="Arial Black" pitchFamily="34" charset="0"/>
              </a:rPr>
              <a:t>Judah resisted for 150 years before it too was destroyed.  </a:t>
            </a:r>
          </a:p>
          <a:p>
            <a:r>
              <a:rPr lang="en-US" altLang="en-US" sz="2000">
                <a:latin typeface="Arial Black" pitchFamily="34" charset="0"/>
              </a:rPr>
              <a:t>After conquering Israel, the Assyrians rapidly lost power to the rising Babylonian empire.  </a:t>
            </a:r>
          </a:p>
          <a:p>
            <a:r>
              <a:rPr lang="en-US" altLang="en-US" sz="2000">
                <a:latin typeface="Arial Black" pitchFamily="34" charset="0"/>
              </a:rPr>
              <a:t>The Babylonian king, Nebuchadnezzar, ran the Egyptians out of Syria and Palestine, and attacked Jerusalem twice.  </a:t>
            </a:r>
          </a:p>
          <a:p>
            <a:r>
              <a:rPr lang="en-US" altLang="en-US" sz="2000">
                <a:latin typeface="Arial Black" pitchFamily="34" charset="0"/>
              </a:rPr>
              <a:t>The city fell in 586</a:t>
            </a:r>
            <a:r>
              <a:rPr lang="en-US" altLang="en-US" sz="1200">
                <a:latin typeface="Arial Black" pitchFamily="34" charset="0"/>
              </a:rPr>
              <a:t>B.C.</a:t>
            </a:r>
            <a:r>
              <a:rPr lang="en-US" altLang="en-US" sz="2000">
                <a:latin typeface="Arial Black" pitchFamily="34" charset="0"/>
              </a:rPr>
              <a:t> and Solomon’s temple was destroyed. </a:t>
            </a:r>
          </a:p>
          <a:p>
            <a:r>
              <a:rPr lang="en-US" altLang="en-US" sz="2000">
                <a:latin typeface="Arial Black" pitchFamily="34" charset="0"/>
              </a:rPr>
              <a:t>Fifty years later, in 539</a:t>
            </a:r>
            <a:r>
              <a:rPr lang="en-US" altLang="en-US" sz="1200">
                <a:latin typeface="Arial Black" pitchFamily="34" charset="0"/>
              </a:rPr>
              <a:t>B.C.,</a:t>
            </a:r>
            <a:r>
              <a:rPr lang="en-US" altLang="en-US" sz="2000">
                <a:latin typeface="Arial Black" pitchFamily="34" charset="0"/>
              </a:rPr>
              <a:t> the Persian king, Cyrus the Great, conquered Babylon.  </a:t>
            </a:r>
          </a:p>
          <a:p>
            <a:r>
              <a:rPr lang="en-US" altLang="en-US" sz="2000">
                <a:latin typeface="Arial Black" pitchFamily="34" charset="0"/>
              </a:rPr>
              <a:t>Cyrus ordered the rebuilding of Solomon’s temple.  </a:t>
            </a:r>
          </a:p>
          <a:p>
            <a:r>
              <a:rPr lang="en-US" altLang="en-US" sz="2000">
                <a:latin typeface="Arial Black" pitchFamily="34" charset="0"/>
              </a:rPr>
              <a:t>The second temple was completed in 515</a:t>
            </a:r>
            <a:r>
              <a:rPr lang="en-US" altLang="en-US" sz="1200">
                <a:latin typeface="Arial Black" pitchFamily="34" charset="0"/>
              </a:rPr>
              <a:t>B.C.</a:t>
            </a:r>
            <a:r>
              <a:rPr lang="en-US" altLang="en-US" sz="2000">
                <a:latin typeface="Arial Black" pitchFamily="34" charset="0"/>
              </a:rPr>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99"/>
            </a:gs>
            <a:gs pos="50000">
              <a:srgbClr val="FFFF00"/>
            </a:gs>
            <a:gs pos="100000">
              <a:srgbClr val="FF3399"/>
            </a:gs>
          </a:gsLst>
          <a:lin ang="2700000" scaled="1"/>
        </a:gra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u="sng">
                <a:latin typeface="Arial Black" pitchFamily="34" charset="0"/>
              </a:rPr>
              <a:t>Citations </a:t>
            </a:r>
          </a:p>
        </p:txBody>
      </p:sp>
      <p:sp>
        <p:nvSpPr>
          <p:cNvPr id="39939" name="Rectangle 3"/>
          <p:cNvSpPr>
            <a:spLocks noGrp="1" noChangeArrowheads="1"/>
          </p:cNvSpPr>
          <p:nvPr>
            <p:ph type="body" idx="1"/>
          </p:nvPr>
        </p:nvSpPr>
        <p:spPr/>
        <p:txBody>
          <a:bodyPr/>
          <a:lstStyle/>
          <a:p>
            <a:pPr marL="609600" indent="-609600"/>
            <a:r>
              <a:rPr lang="en-US" altLang="en-US">
                <a:latin typeface="Arial Black" pitchFamily="34" charset="0"/>
              </a:rPr>
              <a:t>www. arch.mcgill.ca</a:t>
            </a:r>
          </a:p>
          <a:p>
            <a:pPr marL="609600" indent="-609600"/>
            <a:r>
              <a:rPr lang="en-US" altLang="en-US" i="1">
                <a:latin typeface="Arial Black" pitchFamily="34" charset="0"/>
                <a:hlinkClick r:id="rId2"/>
              </a:rPr>
              <a:t>www.wiki.answers.com</a:t>
            </a:r>
            <a:endParaRPr lang="en-US" altLang="en-US" i="1">
              <a:latin typeface="Arial Black" pitchFamily="34" charset="0"/>
            </a:endParaRPr>
          </a:p>
          <a:p>
            <a:pPr marL="609600" indent="-609600"/>
            <a:endParaRPr lang="en-US" altLang="en-US">
              <a:latin typeface="Arial Black" pitchFamily="34" charset="0"/>
            </a:endParaRPr>
          </a:p>
          <a:p>
            <a:pPr marL="609600" indent="-609600"/>
            <a:endParaRPr lang="en-US" altLang="en-US">
              <a:latin typeface="Arial Black" pitchFamily="34" charset="0"/>
            </a:endParaRPr>
          </a:p>
          <a:p>
            <a:pPr marL="609600" indent="-609600"/>
            <a:endParaRPr lang="en-US" altLang="en-US">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path path="rect">
            <a:fillToRect r="100000" b="100000"/>
          </a:path>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z="2800" u="sng">
                <a:latin typeface="Arial Black" pitchFamily="34" charset="0"/>
              </a:rPr>
              <a:t>Indo-Europeans: geography, agriculture, &amp; way of life</a:t>
            </a:r>
            <a:r>
              <a:rPr lang="en-US" altLang="en-US" sz="2800">
                <a:latin typeface="Arial Black" pitchFamily="34" charset="0"/>
              </a:rPr>
              <a:t> </a:t>
            </a:r>
          </a:p>
        </p:txBody>
      </p:sp>
      <p:sp>
        <p:nvSpPr>
          <p:cNvPr id="4099" name="Rectangle 3"/>
          <p:cNvSpPr>
            <a:spLocks noGrp="1" noChangeArrowheads="1"/>
          </p:cNvSpPr>
          <p:nvPr>
            <p:ph type="body" idx="1"/>
          </p:nvPr>
        </p:nvSpPr>
        <p:spPr/>
        <p:txBody>
          <a:bodyPr/>
          <a:lstStyle/>
          <a:p>
            <a:r>
              <a:rPr lang="en-US" altLang="en-US" sz="2000" u="sng">
                <a:solidFill>
                  <a:srgbClr val="CC0000"/>
                </a:solidFill>
                <a:latin typeface="Arial Black" pitchFamily="34" charset="0"/>
              </a:rPr>
              <a:t>Indo-Europeans</a:t>
            </a:r>
            <a:r>
              <a:rPr lang="en-US" altLang="en-US" sz="2000">
                <a:latin typeface="Arial Black" pitchFamily="34" charset="0"/>
              </a:rPr>
              <a:t> were nomadic people that came from </a:t>
            </a:r>
            <a:r>
              <a:rPr lang="en-US" altLang="en-US" sz="2000" u="sng">
                <a:solidFill>
                  <a:srgbClr val="CC0000"/>
                </a:solidFill>
                <a:latin typeface="Arial Black" pitchFamily="34" charset="0"/>
              </a:rPr>
              <a:t>steppes</a:t>
            </a:r>
            <a:r>
              <a:rPr lang="en-US" altLang="en-US" sz="2000">
                <a:latin typeface="Arial Black" pitchFamily="34" charset="0"/>
              </a:rPr>
              <a:t> north on the Caucasus.</a:t>
            </a:r>
          </a:p>
          <a:p>
            <a:pPr>
              <a:buFontTx/>
              <a:buNone/>
            </a:pPr>
            <a:endParaRPr lang="en-US" altLang="en-US" sz="2000">
              <a:latin typeface="Arial Black" pitchFamily="34" charset="0"/>
            </a:endParaRPr>
          </a:p>
          <a:p>
            <a:r>
              <a:rPr lang="en-US" altLang="en-US" sz="2000">
                <a:latin typeface="Arial Black" pitchFamily="34" charset="0"/>
              </a:rPr>
              <a:t>Herded cattle, sheep, &amp; goats.</a:t>
            </a:r>
          </a:p>
          <a:p>
            <a:pPr>
              <a:buFontTx/>
              <a:buNone/>
            </a:pPr>
            <a:endParaRPr lang="en-US" altLang="en-US" sz="2000">
              <a:latin typeface="Arial Black" pitchFamily="34" charset="0"/>
            </a:endParaRPr>
          </a:p>
          <a:p>
            <a:r>
              <a:rPr lang="en-US" altLang="en-US" sz="2000">
                <a:latin typeface="Arial Black" pitchFamily="34" charset="0"/>
              </a:rPr>
              <a:t>Tamed horses &amp; rode into battle in light, two wheeled chariots.</a:t>
            </a:r>
          </a:p>
          <a:p>
            <a:pPr>
              <a:buFontTx/>
              <a:buNone/>
            </a:pPr>
            <a:endParaRPr lang="en-US" altLang="en-US" sz="2000">
              <a:latin typeface="Arial Black" pitchFamily="34" charset="0"/>
            </a:endParaRPr>
          </a:p>
          <a:p>
            <a:r>
              <a:rPr lang="en-US" altLang="en-US" sz="2000">
                <a:latin typeface="Arial Black" pitchFamily="34" charset="0"/>
              </a:rPr>
              <a:t>Lived in tribes that spoke forms of language that we now called Indo-European.</a:t>
            </a:r>
          </a:p>
          <a:p>
            <a:endParaRPr lang="en-US" altLang="en-US" sz="2000" u="sng">
              <a:latin typeface="Arial Blac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9900"/>
            </a:gs>
          </a:gsLst>
          <a:path path="rect">
            <a:fillToRect r="100000" b="100000"/>
          </a:path>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2800" u="sng">
                <a:latin typeface="Arial Black" pitchFamily="34" charset="0"/>
              </a:rPr>
              <a:t>Spread &amp; Influence of Indo-European language</a:t>
            </a:r>
          </a:p>
        </p:txBody>
      </p:sp>
      <p:sp>
        <p:nvSpPr>
          <p:cNvPr id="6147" name="Rectangle 3"/>
          <p:cNvSpPr>
            <a:spLocks noGrp="1" noChangeArrowheads="1"/>
          </p:cNvSpPr>
          <p:nvPr>
            <p:ph type="body" idx="1"/>
          </p:nvPr>
        </p:nvSpPr>
        <p:spPr/>
        <p:txBody>
          <a:bodyPr/>
          <a:lstStyle/>
          <a:p>
            <a:r>
              <a:rPr lang="en-US" altLang="en-US" sz="2000">
                <a:latin typeface="Arial Black" pitchFamily="34" charset="0"/>
              </a:rPr>
              <a:t>The Indo-European language is the ancestor of modern languages in Europe.</a:t>
            </a:r>
          </a:p>
          <a:p>
            <a:r>
              <a:rPr lang="en-US" altLang="en-US" sz="2000">
                <a:latin typeface="Arial Black" pitchFamily="34" charset="0"/>
              </a:rPr>
              <a:t>English, Spanish, Persian, German, &amp; Hindi trace their origins to Indo-European language.</a:t>
            </a:r>
          </a:p>
          <a:p>
            <a:r>
              <a:rPr lang="en-US" altLang="en-US" sz="2000">
                <a:latin typeface="Arial Black" pitchFamily="34" charset="0"/>
              </a:rPr>
              <a:t>Historians can tell where Indo-European tribes settled by their language</a:t>
            </a:r>
          </a:p>
          <a:p>
            <a:pPr>
              <a:buFontTx/>
              <a:buNone/>
            </a:pPr>
            <a:r>
              <a:rPr lang="en-US" altLang="en-US" sz="2000">
                <a:latin typeface="Arial Black" pitchFamily="34" charset="0"/>
              </a:rPr>
              <a:t> 	-Slavic- north &amp; west</a:t>
            </a:r>
          </a:p>
          <a:p>
            <a:pPr>
              <a:buFontTx/>
              <a:buNone/>
            </a:pPr>
            <a:r>
              <a:rPr lang="en-US" altLang="en-US" sz="2000">
                <a:latin typeface="Arial Black" pitchFamily="34" charset="0"/>
              </a:rPr>
              <a:t>	-Celtic, Germanic, &amp; Italian- west through Europe</a:t>
            </a:r>
          </a:p>
          <a:p>
            <a:pPr>
              <a:buFontTx/>
              <a:buNone/>
            </a:pPr>
            <a:r>
              <a:rPr lang="en-US" altLang="en-US" sz="2000">
                <a:latin typeface="Arial Black" pitchFamily="34" charset="0"/>
              </a:rPr>
              <a:t>	-Greek &amp; Persian- south</a:t>
            </a:r>
          </a:p>
          <a:p>
            <a:pPr>
              <a:buFontTx/>
              <a:buNone/>
            </a:pPr>
            <a:r>
              <a:rPr lang="en-US" altLang="en-US" sz="2000">
                <a:latin typeface="Arial Black" pitchFamily="34" charset="0"/>
              </a:rPr>
              <a:t>	-Sanskrit- India</a:t>
            </a:r>
          </a:p>
          <a:p>
            <a:endParaRPr lang="en-US" altLang="en-US" sz="2000">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1"/>
            </a:gs>
          </a:gsLst>
          <a:path path="rect">
            <a:fillToRect r="100000" b="100000"/>
          </a:path>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2800" u="sng">
                <a:latin typeface="Arial Black" pitchFamily="34" charset="0"/>
              </a:rPr>
              <a:t>Unexplained Migration</a:t>
            </a:r>
          </a:p>
        </p:txBody>
      </p:sp>
      <p:sp>
        <p:nvSpPr>
          <p:cNvPr id="7171" name="Rectangle 3"/>
          <p:cNvSpPr>
            <a:spLocks noGrp="1" noChangeArrowheads="1"/>
          </p:cNvSpPr>
          <p:nvPr>
            <p:ph type="body" idx="1"/>
          </p:nvPr>
        </p:nvSpPr>
        <p:spPr>
          <a:xfrm>
            <a:off x="152400" y="1981200"/>
            <a:ext cx="7772400" cy="4114800"/>
          </a:xfrm>
        </p:spPr>
        <p:txBody>
          <a:bodyPr/>
          <a:lstStyle/>
          <a:p>
            <a:r>
              <a:rPr lang="en-US" altLang="en-US" sz="2400">
                <a:latin typeface="Arial Black" pitchFamily="34" charset="0"/>
              </a:rPr>
              <a:t>No one knows why the</a:t>
            </a:r>
          </a:p>
          <a:p>
            <a:pPr>
              <a:buFontTx/>
              <a:buNone/>
            </a:pPr>
            <a:r>
              <a:rPr lang="en-US" altLang="en-US" sz="2400">
                <a:latin typeface="Arial Black" pitchFamily="34" charset="0"/>
              </a:rPr>
              <a:t>	Indo-European left their</a:t>
            </a:r>
          </a:p>
          <a:p>
            <a:pPr>
              <a:buFontTx/>
              <a:buNone/>
            </a:pPr>
            <a:r>
              <a:rPr lang="en-US" altLang="en-US" sz="2400">
                <a:latin typeface="Arial Black" pitchFamily="34" charset="0"/>
              </a:rPr>
              <a:t>	homeland in the steppes.</a:t>
            </a:r>
          </a:p>
          <a:p>
            <a:r>
              <a:rPr lang="en-US" altLang="en-US" sz="2400">
                <a:latin typeface="Arial Black" pitchFamily="34" charset="0"/>
              </a:rPr>
              <a:t>Migrated outward in all</a:t>
            </a:r>
          </a:p>
          <a:p>
            <a:pPr>
              <a:buFontTx/>
              <a:buNone/>
            </a:pPr>
            <a:r>
              <a:rPr lang="en-US" altLang="en-US" sz="2400">
                <a:latin typeface="Arial Black" pitchFamily="34" charset="0"/>
              </a:rPr>
              <a:t>	directions between 1700 </a:t>
            </a:r>
          </a:p>
          <a:p>
            <a:pPr>
              <a:buFontTx/>
              <a:buNone/>
            </a:pPr>
            <a:r>
              <a:rPr lang="en-US" altLang="en-US" sz="2400">
                <a:latin typeface="Arial Black" pitchFamily="34" charset="0"/>
              </a:rPr>
              <a:t>	&amp; 1200B.C.</a:t>
            </a:r>
          </a:p>
          <a:p>
            <a:r>
              <a:rPr lang="en-US" altLang="en-US" sz="2400" u="sng">
                <a:solidFill>
                  <a:srgbClr val="CC0000"/>
                </a:solidFill>
                <a:latin typeface="Arial Black" pitchFamily="34" charset="0"/>
              </a:rPr>
              <a:t>Migrations</a:t>
            </a:r>
            <a:r>
              <a:rPr lang="en-US" altLang="en-US" sz="2400">
                <a:latin typeface="Arial Black" pitchFamily="34" charset="0"/>
              </a:rPr>
              <a:t> happened over</a:t>
            </a:r>
          </a:p>
          <a:p>
            <a:pPr>
              <a:buFontTx/>
              <a:buNone/>
            </a:pPr>
            <a:r>
              <a:rPr lang="en-US" altLang="en-US" sz="2400">
                <a:latin typeface="Arial Black" pitchFamily="34" charset="0"/>
              </a:rPr>
              <a:t>	a long period of time</a:t>
            </a:r>
          </a:p>
        </p:txBody>
      </p:sp>
      <p:sp>
        <p:nvSpPr>
          <p:cNvPr id="7173" name="AutoShape 5" descr="mapa1ingl"/>
          <p:cNvSpPr>
            <a:spLocks noChangeAspect="1" noChangeArrowheads="1"/>
          </p:cNvSpPr>
          <p:nvPr/>
        </p:nvSpPr>
        <p:spPr bwMode="auto">
          <a:xfrm>
            <a:off x="4424363" y="3281363"/>
            <a:ext cx="296862" cy="296862"/>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7175" name="Picture 7" descr="mapa1ing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981200"/>
            <a:ext cx="4038600" cy="441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0000"/>
            </a:gs>
          </a:gsLst>
          <a:path path="rect">
            <a:fillToRect r="100000" b="100000"/>
          </a:path>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2800" u="sng">
                <a:latin typeface="Arial Black" pitchFamily="34" charset="0"/>
              </a:rPr>
              <a:t>The Hittite Empire</a:t>
            </a:r>
          </a:p>
        </p:txBody>
      </p:sp>
      <p:sp>
        <p:nvSpPr>
          <p:cNvPr id="8195" name="Rectangle 3"/>
          <p:cNvSpPr>
            <a:spLocks noGrp="1" noChangeArrowheads="1"/>
          </p:cNvSpPr>
          <p:nvPr>
            <p:ph type="body" idx="1"/>
          </p:nvPr>
        </p:nvSpPr>
        <p:spPr>
          <a:xfrm>
            <a:off x="0" y="1524000"/>
            <a:ext cx="7696200" cy="4876800"/>
          </a:xfrm>
        </p:spPr>
        <p:txBody>
          <a:bodyPr/>
          <a:lstStyle/>
          <a:p>
            <a:pPr>
              <a:lnSpc>
                <a:spcPct val="90000"/>
              </a:lnSpc>
            </a:pPr>
            <a:r>
              <a:rPr lang="en-US" altLang="en-US" sz="1600">
                <a:latin typeface="Arial Black" pitchFamily="34" charset="0"/>
              </a:rPr>
              <a:t>Occupied </a:t>
            </a:r>
            <a:r>
              <a:rPr lang="en-US" altLang="en-US" sz="1600" u="sng">
                <a:solidFill>
                  <a:srgbClr val="CC0000"/>
                </a:solidFill>
                <a:latin typeface="Arial Black" pitchFamily="34" charset="0"/>
              </a:rPr>
              <a:t>Anatolia</a:t>
            </a:r>
            <a:r>
              <a:rPr lang="en-US" altLang="en-US" sz="1600">
                <a:latin typeface="Arial Black" pitchFamily="34" charset="0"/>
              </a:rPr>
              <a:t> also called Asia Minor</a:t>
            </a:r>
          </a:p>
          <a:p>
            <a:pPr>
              <a:lnSpc>
                <a:spcPct val="90000"/>
              </a:lnSpc>
              <a:buFontTx/>
              <a:buNone/>
            </a:pPr>
            <a:r>
              <a:rPr lang="en-US" altLang="en-US" sz="1600">
                <a:latin typeface="Arial Black" pitchFamily="34" charset="0"/>
              </a:rPr>
              <a:t>    Anatolia  </a:t>
            </a:r>
            <a:r>
              <a:rPr lang="en-US" altLang="en-US" sz="1600">
                <a:solidFill>
                  <a:srgbClr val="CC0000"/>
                </a:solidFill>
                <a:latin typeface="Arial Black" pitchFamily="34" charset="0"/>
              </a:rPr>
              <a:t>- </a:t>
            </a:r>
            <a:r>
              <a:rPr lang="en-US" altLang="en-US" sz="1600">
                <a:latin typeface="Arial Black" pitchFamily="34" charset="0"/>
              </a:rPr>
              <a:t>big peninsula in modern day   			 	         Turkey.</a:t>
            </a:r>
          </a:p>
          <a:p>
            <a:pPr>
              <a:lnSpc>
                <a:spcPct val="90000"/>
              </a:lnSpc>
              <a:buFontTx/>
              <a:buNone/>
            </a:pPr>
            <a:r>
              <a:rPr lang="en-US" altLang="en-US" sz="1600">
                <a:latin typeface="Arial Black" pitchFamily="34" charset="0"/>
              </a:rPr>
              <a:t>		       </a:t>
            </a:r>
            <a:r>
              <a:rPr lang="en-US" altLang="en-US" sz="1600">
                <a:solidFill>
                  <a:srgbClr val="CC0000"/>
                </a:solidFill>
                <a:latin typeface="Arial Black" pitchFamily="34" charset="0"/>
              </a:rPr>
              <a:t>- </a:t>
            </a:r>
            <a:r>
              <a:rPr lang="en-US" altLang="en-US" sz="1600">
                <a:latin typeface="Arial Black" pitchFamily="34" charset="0"/>
              </a:rPr>
              <a:t>high, rocky plateau, rich in timber </a:t>
            </a:r>
          </a:p>
          <a:p>
            <a:pPr>
              <a:lnSpc>
                <a:spcPct val="90000"/>
              </a:lnSpc>
              <a:buFontTx/>
              <a:buNone/>
            </a:pPr>
            <a:r>
              <a:rPr lang="en-US" altLang="en-US" sz="1600">
                <a:latin typeface="Arial Black" pitchFamily="34" charset="0"/>
              </a:rPr>
              <a:t>		        &amp; agriculture.</a:t>
            </a:r>
          </a:p>
          <a:p>
            <a:pPr>
              <a:lnSpc>
                <a:spcPct val="90000"/>
              </a:lnSpc>
              <a:buFontTx/>
              <a:buNone/>
            </a:pPr>
            <a:r>
              <a:rPr lang="en-US" altLang="en-US" sz="1600">
                <a:latin typeface="Arial Black" pitchFamily="34" charset="0"/>
              </a:rPr>
              <a:t>		       </a:t>
            </a:r>
            <a:r>
              <a:rPr lang="en-US" altLang="en-US" sz="1600">
                <a:solidFill>
                  <a:srgbClr val="CC0000"/>
                </a:solidFill>
                <a:latin typeface="Arial Black" pitchFamily="34" charset="0"/>
              </a:rPr>
              <a:t>-</a:t>
            </a:r>
            <a:r>
              <a:rPr lang="en-US" altLang="en-US" sz="1600">
                <a:latin typeface="Arial Black" pitchFamily="34" charset="0"/>
              </a:rPr>
              <a:t> mountains nearby hold important </a:t>
            </a:r>
          </a:p>
          <a:p>
            <a:pPr>
              <a:lnSpc>
                <a:spcPct val="90000"/>
              </a:lnSpc>
              <a:buFontTx/>
              <a:buNone/>
            </a:pPr>
            <a:r>
              <a:rPr lang="en-US" altLang="en-US" sz="1600">
                <a:latin typeface="Arial Black" pitchFamily="34" charset="0"/>
              </a:rPr>
              <a:t> 		         mineral deposits.</a:t>
            </a:r>
          </a:p>
          <a:p>
            <a:pPr>
              <a:lnSpc>
                <a:spcPct val="90000"/>
              </a:lnSpc>
            </a:pPr>
            <a:endParaRPr lang="en-US" altLang="en-US" sz="1600">
              <a:latin typeface="Arial Black" pitchFamily="34" charset="0"/>
            </a:endParaRPr>
          </a:p>
          <a:p>
            <a:pPr>
              <a:lnSpc>
                <a:spcPct val="90000"/>
              </a:lnSpc>
            </a:pPr>
            <a:endParaRPr lang="en-US" altLang="en-US" sz="1600">
              <a:latin typeface="Arial Black" pitchFamily="34" charset="0"/>
            </a:endParaRPr>
          </a:p>
          <a:p>
            <a:pPr>
              <a:lnSpc>
                <a:spcPct val="90000"/>
              </a:lnSpc>
            </a:pPr>
            <a:r>
              <a:rPr lang="en-US" altLang="en-US" sz="1600">
                <a:latin typeface="Arial Black" pitchFamily="34" charset="0"/>
              </a:rPr>
              <a:t>Separate city-states came together to </a:t>
            </a:r>
          </a:p>
          <a:p>
            <a:pPr>
              <a:lnSpc>
                <a:spcPct val="90000"/>
              </a:lnSpc>
              <a:buFontTx/>
              <a:buNone/>
            </a:pPr>
            <a:r>
              <a:rPr lang="en-US" altLang="en-US" sz="1600">
                <a:latin typeface="Arial Black" pitchFamily="34" charset="0"/>
              </a:rPr>
              <a:t>	form an empire in 1650 </a:t>
            </a:r>
            <a:r>
              <a:rPr lang="en-US" altLang="en-US" sz="1000">
                <a:latin typeface="Arial Black" pitchFamily="34" charset="0"/>
              </a:rPr>
              <a:t>B.C.</a:t>
            </a:r>
          </a:p>
          <a:p>
            <a:pPr>
              <a:lnSpc>
                <a:spcPct val="90000"/>
              </a:lnSpc>
              <a:buFontTx/>
              <a:buNone/>
            </a:pPr>
            <a:endParaRPr lang="en-US" altLang="en-US" sz="1000">
              <a:latin typeface="Arial Black" pitchFamily="34" charset="0"/>
            </a:endParaRPr>
          </a:p>
          <a:p>
            <a:pPr>
              <a:lnSpc>
                <a:spcPct val="90000"/>
              </a:lnSpc>
            </a:pPr>
            <a:r>
              <a:rPr lang="en-US" altLang="en-US" sz="1600">
                <a:latin typeface="Arial Black" pitchFamily="34" charset="0"/>
              </a:rPr>
              <a:t>Dominated Southwest Asia for 450 years.</a:t>
            </a:r>
          </a:p>
          <a:p>
            <a:pPr>
              <a:lnSpc>
                <a:spcPct val="90000"/>
              </a:lnSpc>
            </a:pPr>
            <a:endParaRPr lang="en-US" altLang="en-US" sz="1600">
              <a:latin typeface="Arial Black" pitchFamily="34" charset="0"/>
            </a:endParaRPr>
          </a:p>
          <a:p>
            <a:pPr>
              <a:lnSpc>
                <a:spcPct val="90000"/>
              </a:lnSpc>
            </a:pPr>
            <a:r>
              <a:rPr lang="en-US" altLang="en-US" sz="1600">
                <a:latin typeface="Arial Black" pitchFamily="34" charset="0"/>
              </a:rPr>
              <a:t>Argued with Egypt for control of Syria -&gt; </a:t>
            </a:r>
          </a:p>
          <a:p>
            <a:pPr>
              <a:lnSpc>
                <a:spcPct val="90000"/>
              </a:lnSpc>
              <a:buFontTx/>
              <a:buNone/>
            </a:pPr>
            <a:r>
              <a:rPr lang="en-US" altLang="en-US" sz="1600">
                <a:latin typeface="Arial Black" pitchFamily="34" charset="0"/>
              </a:rPr>
              <a:t>	neither won -&gt; both signed a peace treaty </a:t>
            </a:r>
          </a:p>
          <a:p>
            <a:pPr>
              <a:lnSpc>
                <a:spcPct val="90000"/>
              </a:lnSpc>
              <a:buFontTx/>
              <a:buNone/>
            </a:pPr>
            <a:r>
              <a:rPr lang="en-US" altLang="en-US" sz="1600">
                <a:latin typeface="Arial Black" pitchFamily="34" charset="0"/>
              </a:rPr>
              <a:t>	pledging to help each other fight future invaders</a:t>
            </a:r>
          </a:p>
          <a:p>
            <a:pPr>
              <a:lnSpc>
                <a:spcPct val="90000"/>
              </a:lnSpc>
              <a:buFontTx/>
              <a:buNone/>
            </a:pPr>
            <a:r>
              <a:rPr lang="en-US" altLang="en-US" sz="1600">
                <a:latin typeface="Arial Black" pitchFamily="34" charset="0"/>
              </a:rPr>
              <a:t>  </a:t>
            </a:r>
          </a:p>
          <a:p>
            <a:pPr>
              <a:lnSpc>
                <a:spcPct val="90000"/>
              </a:lnSpc>
              <a:buFontTx/>
              <a:buNone/>
            </a:pPr>
            <a:r>
              <a:rPr lang="en-US" altLang="en-US" sz="1600">
                <a:latin typeface="Arial Black" pitchFamily="34" charset="0"/>
              </a:rPr>
              <a:t>  </a:t>
            </a:r>
          </a:p>
          <a:p>
            <a:pPr>
              <a:lnSpc>
                <a:spcPct val="90000"/>
              </a:lnSpc>
              <a:buFontTx/>
              <a:buNone/>
            </a:pPr>
            <a:endParaRPr lang="en-US" altLang="en-US" sz="1600">
              <a:latin typeface="Arial Black" pitchFamily="34" charset="0"/>
            </a:endParaRPr>
          </a:p>
          <a:p>
            <a:pPr>
              <a:lnSpc>
                <a:spcPct val="90000"/>
              </a:lnSpc>
              <a:buFontTx/>
              <a:buNone/>
            </a:pPr>
            <a:r>
              <a:rPr lang="en-US" altLang="en-US" sz="1600">
                <a:latin typeface="Arial Black" pitchFamily="34" charset="0"/>
              </a:rPr>
              <a:t>	            </a:t>
            </a:r>
          </a:p>
          <a:p>
            <a:pPr>
              <a:lnSpc>
                <a:spcPct val="90000"/>
              </a:lnSpc>
              <a:buFontTx/>
              <a:buNone/>
            </a:pPr>
            <a:r>
              <a:rPr lang="en-US" altLang="en-US" sz="1600">
                <a:latin typeface="Arial Black" pitchFamily="34" charset="0"/>
              </a:rPr>
              <a:t>                      </a:t>
            </a:r>
          </a:p>
          <a:p>
            <a:pPr>
              <a:lnSpc>
                <a:spcPct val="90000"/>
              </a:lnSpc>
              <a:buFontTx/>
              <a:buNone/>
            </a:pPr>
            <a:r>
              <a:rPr lang="en-US" altLang="en-US" sz="1600">
                <a:latin typeface="Arial Black" pitchFamily="34" charset="0"/>
              </a:rPr>
              <a:t> </a:t>
            </a:r>
          </a:p>
        </p:txBody>
      </p:sp>
      <p:pic>
        <p:nvPicPr>
          <p:cNvPr id="8197" name="Picture 5" descr="ancientreg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524000"/>
            <a:ext cx="3733800"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00"/>
            </a:gs>
          </a:gsLst>
          <a:path path="rect">
            <a:fillToRect r="100000" b="100000"/>
          </a:path>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2800" u="sng">
                <a:latin typeface="Arial Black" pitchFamily="34" charset="0"/>
              </a:rPr>
              <a:t>Hittites adopt new ideas</a:t>
            </a:r>
          </a:p>
        </p:txBody>
      </p:sp>
      <p:sp>
        <p:nvSpPr>
          <p:cNvPr id="9219" name="Rectangle 3"/>
          <p:cNvSpPr>
            <a:spLocks noGrp="1" noChangeArrowheads="1"/>
          </p:cNvSpPr>
          <p:nvPr>
            <p:ph type="body" idx="1"/>
          </p:nvPr>
        </p:nvSpPr>
        <p:spPr/>
        <p:txBody>
          <a:bodyPr/>
          <a:lstStyle/>
          <a:p>
            <a:r>
              <a:rPr lang="en-US" altLang="en-US" sz="2800">
                <a:latin typeface="Arial Black" pitchFamily="34" charset="0"/>
              </a:rPr>
              <a:t>Used Indo-European language with one another</a:t>
            </a:r>
          </a:p>
          <a:p>
            <a:r>
              <a:rPr lang="en-US" altLang="en-US" sz="2800">
                <a:latin typeface="Arial Black" pitchFamily="34" charset="0"/>
              </a:rPr>
              <a:t>For international use, they adopted Akkadian.</a:t>
            </a:r>
          </a:p>
          <a:p>
            <a:r>
              <a:rPr lang="en-US" altLang="en-US" sz="2800">
                <a:latin typeface="Arial Black" pitchFamily="34" charset="0"/>
              </a:rPr>
              <a:t>Borrowed ideas about literature, art, politics, &amp; law from Mesopotamians.</a:t>
            </a:r>
          </a:p>
          <a:p>
            <a:pPr>
              <a:buFontTx/>
              <a:buNone/>
            </a:pPr>
            <a:endParaRPr lang="en-US" altLang="en-US" sz="2800">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90099"/>
            </a:gs>
          </a:gsLst>
          <a:path path="rect">
            <a:fillToRect r="100000" b="100000"/>
          </a:path>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2800" u="sng">
                <a:latin typeface="Arial Black" pitchFamily="34" charset="0"/>
              </a:rPr>
              <a:t>Chariots &amp; Iron technology</a:t>
            </a:r>
          </a:p>
        </p:txBody>
      </p:sp>
      <p:sp>
        <p:nvSpPr>
          <p:cNvPr id="13315" name="Rectangle 3"/>
          <p:cNvSpPr>
            <a:spLocks noGrp="1" noChangeArrowheads="1"/>
          </p:cNvSpPr>
          <p:nvPr>
            <p:ph type="body" sz="half" idx="1"/>
          </p:nvPr>
        </p:nvSpPr>
        <p:spPr>
          <a:xfrm>
            <a:off x="685800" y="1981200"/>
            <a:ext cx="3962400" cy="4114800"/>
          </a:xfrm>
        </p:spPr>
        <p:txBody>
          <a:bodyPr/>
          <a:lstStyle/>
          <a:p>
            <a:r>
              <a:rPr lang="en-US" altLang="en-US" sz="1600">
                <a:latin typeface="Arial Black" pitchFamily="34" charset="0"/>
              </a:rPr>
              <a:t>Hittites won many wars through their superior chariots &amp; iron weapons.</a:t>
            </a:r>
          </a:p>
          <a:p>
            <a:r>
              <a:rPr lang="en-US" altLang="en-US" sz="1600">
                <a:latin typeface="Arial Black" pitchFamily="34" charset="0"/>
              </a:rPr>
              <a:t>Around 1500 </a:t>
            </a:r>
            <a:r>
              <a:rPr lang="en-US" altLang="en-US" sz="1200">
                <a:latin typeface="Arial Black" pitchFamily="34" charset="0"/>
              </a:rPr>
              <a:t>B.C., </a:t>
            </a:r>
            <a:r>
              <a:rPr lang="en-US" altLang="en-US" sz="1600">
                <a:latin typeface="Arial Black" pitchFamily="34" charset="0"/>
              </a:rPr>
              <a:t>the Hittites were the 1</a:t>
            </a:r>
            <a:r>
              <a:rPr lang="en-US" altLang="en-US" sz="1600" baseline="30000">
                <a:latin typeface="Arial Black" pitchFamily="34" charset="0"/>
              </a:rPr>
              <a:t>st</a:t>
            </a:r>
            <a:r>
              <a:rPr lang="en-US" altLang="en-US" sz="1600">
                <a:latin typeface="Arial Black" pitchFamily="34" charset="0"/>
              </a:rPr>
              <a:t> in southwest Asia to work with iron &amp; harden it into weapons of war.</a:t>
            </a:r>
          </a:p>
          <a:p>
            <a:r>
              <a:rPr lang="en-US" altLang="en-US" sz="1600">
                <a:latin typeface="Arial Black" pitchFamily="34" charset="0"/>
              </a:rPr>
              <a:t>The raw materials they needed ( iron, ore,&amp; wood) were easily available in the Anatolia mountains.</a:t>
            </a:r>
          </a:p>
          <a:p>
            <a:r>
              <a:rPr lang="en-US" altLang="en-US" sz="1600">
                <a:latin typeface="Arial Black" pitchFamily="34" charset="0"/>
              </a:rPr>
              <a:t>Hittite empire fell suddenly in 1190 </a:t>
            </a:r>
            <a:r>
              <a:rPr lang="en-US" altLang="en-US" sz="1200">
                <a:latin typeface="Arial Black" pitchFamily="34" charset="0"/>
              </a:rPr>
              <a:t>B.C. </a:t>
            </a:r>
            <a:r>
              <a:rPr lang="en-US" altLang="en-US" sz="1600">
                <a:latin typeface="Arial Black" pitchFamily="34" charset="0"/>
              </a:rPr>
              <a:t>because of attacks from tribes from the north.</a:t>
            </a:r>
          </a:p>
          <a:p>
            <a:endParaRPr lang="en-US" altLang="en-US" sz="1600">
              <a:latin typeface="Arial Black" pitchFamily="34" charset="0"/>
            </a:endParaRPr>
          </a:p>
          <a:p>
            <a:pPr>
              <a:buFontTx/>
              <a:buNone/>
            </a:pPr>
            <a:endParaRPr lang="en-US" altLang="en-US" sz="1600">
              <a:latin typeface="Arial Black" pitchFamily="34" charset="0"/>
            </a:endParaRPr>
          </a:p>
        </p:txBody>
      </p:sp>
      <p:pic>
        <p:nvPicPr>
          <p:cNvPr id="13319" name="Picture 7" descr="c3c_screen028"/>
          <p:cNvPicPr>
            <a:picLocks noChangeAspect="1" noChangeArrowheads="1"/>
          </p:cNvPicPr>
          <p:nvPr>
            <p:ph type="clipArt" sz="half" idx="2"/>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4572000" y="2133600"/>
            <a:ext cx="3810000" cy="3865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21" name="Picture 9" descr="600px-Arrow_southwest">
            <a:hlinkClick r:id="rId3"/>
          </p:cNvPr>
          <p:cNvPicPr>
            <a:picLocks noChangeAspect="1" noChangeArrowheads="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8229600" y="304800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3323" name="Picture 11" descr="600px-Arrow_northeast">
            <a:hlinkClick r:id="rId5"/>
          </p:cNvPr>
          <p:cNvPicPr>
            <a:picLocks noChangeAspect="1" noChangeArrowheads="1"/>
          </p:cNvPicPr>
          <p:nvPr/>
        </p:nvPicPr>
        <p:blipFill>
          <a:blip r:embed="rId6"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5029200" y="5486400"/>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13324" name="Text Box 12"/>
          <p:cNvSpPr txBox="1">
            <a:spLocks noChangeArrowheads="1"/>
          </p:cNvSpPr>
          <p:nvPr/>
        </p:nvSpPr>
        <p:spPr bwMode="auto">
          <a:xfrm>
            <a:off x="4267200" y="60198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latin typeface="Arial Black" pitchFamily="34" charset="0"/>
              </a:rPr>
              <a:t>Pulled by 2 horses</a:t>
            </a:r>
          </a:p>
        </p:txBody>
      </p:sp>
      <p:sp>
        <p:nvSpPr>
          <p:cNvPr id="13325" name="Text Box 13"/>
          <p:cNvSpPr txBox="1">
            <a:spLocks noChangeArrowheads="1"/>
          </p:cNvSpPr>
          <p:nvPr/>
        </p:nvSpPr>
        <p:spPr bwMode="auto">
          <a:xfrm>
            <a:off x="7543800" y="2743200"/>
            <a:ext cx="1600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latin typeface="Arial Black" pitchFamily="34" charset="0"/>
              </a:rPr>
              <a:t>Wooden frame</a:t>
            </a:r>
          </a:p>
        </p:txBody>
      </p:sp>
      <p:pic>
        <p:nvPicPr>
          <p:cNvPr id="13327" name="Picture 15" descr="arrow-up"/>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72400" y="5410200"/>
            <a:ext cx="533400" cy="522288"/>
          </a:xfrm>
          <a:prstGeom prst="rect">
            <a:avLst/>
          </a:prstGeom>
          <a:noFill/>
          <a:extLst>
            <a:ext uri="{909E8E84-426E-40DD-AFC4-6F175D3DCCD1}">
              <a14:hiddenFill xmlns:a14="http://schemas.microsoft.com/office/drawing/2010/main">
                <a:solidFill>
                  <a:srgbClr val="FFFFFF"/>
                </a:solidFill>
              </a14:hiddenFill>
            </a:ext>
          </a:extLst>
        </p:spPr>
      </p:pic>
      <p:sp>
        <p:nvSpPr>
          <p:cNvPr id="13328" name="Text Box 16"/>
          <p:cNvSpPr txBox="1">
            <a:spLocks noChangeArrowheads="1"/>
          </p:cNvSpPr>
          <p:nvPr/>
        </p:nvSpPr>
        <p:spPr bwMode="auto">
          <a:xfrm>
            <a:off x="7391400" y="594360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latin typeface="Arial Black" pitchFamily="34" charset="0"/>
              </a:rPr>
              <a:t>Two wheels</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Metro</Template>
  <TotalTime>383</TotalTime>
  <Words>2368</Words>
  <Application>Microsoft Office PowerPoint</Application>
  <PresentationFormat>On-screen Show (4:3)</PresentationFormat>
  <Paragraphs>293</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Times New Roman</vt:lpstr>
      <vt:lpstr>Arial Black</vt:lpstr>
      <vt:lpstr>Impact</vt:lpstr>
      <vt:lpstr>Lucida Console</vt:lpstr>
      <vt:lpstr>Verdana</vt:lpstr>
      <vt:lpstr>Garamond</vt:lpstr>
      <vt:lpstr>Default Design</vt:lpstr>
      <vt:lpstr>Chapter 3 People &amp; Ideas on the Move pg. 58 - 83</vt:lpstr>
      <vt:lpstr>Table of Contents</vt:lpstr>
      <vt:lpstr>Section 1   The Indo-Europeans</vt:lpstr>
      <vt:lpstr>Indo-Europeans: geography, agriculture, &amp; way of life </vt:lpstr>
      <vt:lpstr>Spread &amp; Influence of Indo-European language</vt:lpstr>
      <vt:lpstr>Unexplained Migration</vt:lpstr>
      <vt:lpstr>The Hittite Empire</vt:lpstr>
      <vt:lpstr>Hittites adopt new ideas</vt:lpstr>
      <vt:lpstr>Chariots &amp; Iron technology</vt:lpstr>
      <vt:lpstr>The Aryans</vt:lpstr>
      <vt:lpstr>Caste System</vt:lpstr>
      <vt:lpstr>Aryan kingdoms expand</vt:lpstr>
      <vt:lpstr>PowerPoint Presentation</vt:lpstr>
      <vt:lpstr>Hinduism</vt:lpstr>
      <vt:lpstr>Buddhism </vt:lpstr>
      <vt:lpstr>Buddhist beliefs </vt:lpstr>
      <vt:lpstr>Buddhism Spreads </vt:lpstr>
      <vt:lpstr>PowerPoint Presentation</vt:lpstr>
      <vt:lpstr>Minoans</vt:lpstr>
      <vt:lpstr>Minoan Civilization Ends</vt:lpstr>
      <vt:lpstr>Phoenicians </vt:lpstr>
      <vt:lpstr>Phoenician Alphabet</vt:lpstr>
      <vt:lpstr>Ancient Trade Routes</vt:lpstr>
      <vt:lpstr>Section 4  The Origins of Judaism</vt:lpstr>
      <vt:lpstr>Palestine and Canaan </vt:lpstr>
      <vt:lpstr>The Torah </vt:lpstr>
      <vt:lpstr>Abraham </vt:lpstr>
      <vt:lpstr>Abraham’s Journey </vt:lpstr>
      <vt:lpstr> Their God </vt:lpstr>
      <vt:lpstr>Arrival in Egypt   </vt:lpstr>
      <vt:lpstr>Moses </vt:lpstr>
      <vt:lpstr>The Ten Commandments </vt:lpstr>
      <vt:lpstr>A New Life  </vt:lpstr>
      <vt:lpstr>Saul and David </vt:lpstr>
      <vt:lpstr>Solomon </vt:lpstr>
      <vt:lpstr>The Kingdom Divides </vt:lpstr>
      <vt:lpstr>Assyrian Tribute </vt:lpstr>
      <vt:lpstr>Babylon takes control </vt:lpstr>
      <vt:lpstr>Citations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People &amp; Ideas on the Move pg. 58 - 83</dc:title>
  <dc:creator>carlene  coggins</dc:creator>
  <cp:lastModifiedBy>Linton Miller</cp:lastModifiedBy>
  <cp:revision>12</cp:revision>
  <dcterms:created xsi:type="dcterms:W3CDTF">2008-11-10T02:03:12Z</dcterms:created>
  <dcterms:modified xsi:type="dcterms:W3CDTF">2014-11-05T13:00:25Z</dcterms:modified>
</cp:coreProperties>
</file>