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18"/>
  </p:handoutMasterIdLst>
  <p:sldIdLst>
    <p:sldId id="256" r:id="rId2"/>
    <p:sldId id="257" r:id="rId3"/>
    <p:sldId id="258" r:id="rId4"/>
    <p:sldId id="259" r:id="rId5"/>
    <p:sldId id="260" r:id="rId6"/>
    <p:sldId id="261" r:id="rId7"/>
    <p:sldId id="262" r:id="rId8"/>
    <p:sldId id="298" r:id="rId9"/>
    <p:sldId id="265" r:id="rId10"/>
    <p:sldId id="266" r:id="rId11"/>
    <p:sldId id="267" r:id="rId12"/>
    <p:sldId id="269" r:id="rId13"/>
    <p:sldId id="294" r:id="rId14"/>
    <p:sldId id="295" r:id="rId15"/>
    <p:sldId id="296" r:id="rId16"/>
    <p:sldId id="297"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200"/>
    <a:srgbClr val="51005C"/>
    <a:srgbClr val="BE0024"/>
    <a:srgbClr val="FBE4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5511" autoAdjust="0"/>
  </p:normalViewPr>
  <p:slideViewPr>
    <p:cSldViewPr snapToGrid="0">
      <p:cViewPr varScale="1">
        <p:scale>
          <a:sx n="58" d="100"/>
          <a:sy n="58" d="100"/>
        </p:scale>
        <p:origin x="-1308" y="-84"/>
      </p:cViewPr>
      <p:guideLst>
        <p:guide orient="horz" pos="2925"/>
        <p:guide pos="15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789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789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789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5C80158-C1EA-4410-9C7B-CD5ED9165E5A}" type="slidenum">
              <a:rPr lang="en-US" altLang="en-US"/>
              <a:pPr/>
              <a:t>‹#›</a:t>
            </a:fld>
            <a:endParaRPr lang="en-US" altLang="en-US"/>
          </a:p>
        </p:txBody>
      </p:sp>
    </p:spTree>
    <p:extLst>
      <p:ext uri="{BB962C8B-B14F-4D97-AF65-F5344CB8AC3E}">
        <p14:creationId xmlns:p14="http://schemas.microsoft.com/office/powerpoint/2010/main" val="17229213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11F4DF9-C1C4-47CA-940D-5D247BD72254}" type="slidenum">
              <a:rPr lang="en-US" altLang="en-US"/>
              <a:pPr/>
              <a:t>‹#›</a:t>
            </a:fld>
            <a:endParaRPr lang="en-US" altLang="en-US"/>
          </a:p>
        </p:txBody>
      </p:sp>
    </p:spTree>
    <p:extLst>
      <p:ext uri="{BB962C8B-B14F-4D97-AF65-F5344CB8AC3E}">
        <p14:creationId xmlns:p14="http://schemas.microsoft.com/office/powerpoint/2010/main" val="2581996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58EEE49-4696-4AAC-ABF1-187AA012CC5C}" type="slidenum">
              <a:rPr lang="en-US" altLang="en-US"/>
              <a:pPr/>
              <a:t>‹#›</a:t>
            </a:fld>
            <a:endParaRPr lang="en-US" altLang="en-US"/>
          </a:p>
        </p:txBody>
      </p:sp>
    </p:spTree>
    <p:extLst>
      <p:ext uri="{BB962C8B-B14F-4D97-AF65-F5344CB8AC3E}">
        <p14:creationId xmlns:p14="http://schemas.microsoft.com/office/powerpoint/2010/main" val="3830169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DA0744E-C03C-4A03-8B2D-00593F991896}" type="slidenum">
              <a:rPr lang="en-US" altLang="en-US"/>
              <a:pPr/>
              <a:t>‹#›</a:t>
            </a:fld>
            <a:endParaRPr lang="en-US" altLang="en-US"/>
          </a:p>
        </p:txBody>
      </p:sp>
    </p:spTree>
    <p:extLst>
      <p:ext uri="{BB962C8B-B14F-4D97-AF65-F5344CB8AC3E}">
        <p14:creationId xmlns:p14="http://schemas.microsoft.com/office/powerpoint/2010/main" val="230116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E5611E-E317-4D64-945F-E6FFBA5B3C3B}" type="slidenum">
              <a:rPr lang="en-US" altLang="en-US"/>
              <a:pPr/>
              <a:t>‹#›</a:t>
            </a:fld>
            <a:endParaRPr lang="en-US" altLang="en-US"/>
          </a:p>
        </p:txBody>
      </p:sp>
    </p:spTree>
    <p:extLst>
      <p:ext uri="{BB962C8B-B14F-4D97-AF65-F5344CB8AC3E}">
        <p14:creationId xmlns:p14="http://schemas.microsoft.com/office/powerpoint/2010/main" val="44349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49820CD-4873-49DB-86C4-E61EFDADC935}" type="slidenum">
              <a:rPr lang="en-US" altLang="en-US"/>
              <a:pPr/>
              <a:t>‹#›</a:t>
            </a:fld>
            <a:endParaRPr lang="en-US" altLang="en-US"/>
          </a:p>
        </p:txBody>
      </p:sp>
    </p:spTree>
    <p:extLst>
      <p:ext uri="{BB962C8B-B14F-4D97-AF65-F5344CB8AC3E}">
        <p14:creationId xmlns:p14="http://schemas.microsoft.com/office/powerpoint/2010/main" val="377370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5B8A145-B817-4DF5-801B-F0EA782FBBF3}" type="slidenum">
              <a:rPr lang="en-US" altLang="en-US"/>
              <a:pPr/>
              <a:t>‹#›</a:t>
            </a:fld>
            <a:endParaRPr lang="en-US" altLang="en-US"/>
          </a:p>
        </p:txBody>
      </p:sp>
    </p:spTree>
    <p:extLst>
      <p:ext uri="{BB962C8B-B14F-4D97-AF65-F5344CB8AC3E}">
        <p14:creationId xmlns:p14="http://schemas.microsoft.com/office/powerpoint/2010/main" val="1299286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6B800D1-5CD8-4110-99B1-E37BCC08D162}" type="slidenum">
              <a:rPr lang="en-US" altLang="en-US"/>
              <a:pPr/>
              <a:t>‹#›</a:t>
            </a:fld>
            <a:endParaRPr lang="en-US" altLang="en-US"/>
          </a:p>
        </p:txBody>
      </p:sp>
    </p:spTree>
    <p:extLst>
      <p:ext uri="{BB962C8B-B14F-4D97-AF65-F5344CB8AC3E}">
        <p14:creationId xmlns:p14="http://schemas.microsoft.com/office/powerpoint/2010/main" val="411914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0D473664-894E-494F-89D4-64E394BC1CBE}" type="slidenum">
              <a:rPr lang="en-US" altLang="en-US"/>
              <a:pPr/>
              <a:t>‹#›</a:t>
            </a:fld>
            <a:endParaRPr lang="en-US" altLang="en-US"/>
          </a:p>
        </p:txBody>
      </p:sp>
    </p:spTree>
    <p:extLst>
      <p:ext uri="{BB962C8B-B14F-4D97-AF65-F5344CB8AC3E}">
        <p14:creationId xmlns:p14="http://schemas.microsoft.com/office/powerpoint/2010/main" val="1396244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D44DECCF-6514-4423-A76F-82299AB0F26C}" type="slidenum">
              <a:rPr lang="en-US" altLang="en-US"/>
              <a:pPr/>
              <a:t>‹#›</a:t>
            </a:fld>
            <a:endParaRPr lang="en-US" altLang="en-US"/>
          </a:p>
        </p:txBody>
      </p:sp>
    </p:spTree>
    <p:extLst>
      <p:ext uri="{BB962C8B-B14F-4D97-AF65-F5344CB8AC3E}">
        <p14:creationId xmlns:p14="http://schemas.microsoft.com/office/powerpoint/2010/main" val="1763717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801A21E-1453-4E54-A4D0-536BC8DDA454}" type="slidenum">
              <a:rPr lang="en-US" altLang="en-US"/>
              <a:pPr/>
              <a:t>‹#›</a:t>
            </a:fld>
            <a:endParaRPr lang="en-US" altLang="en-US"/>
          </a:p>
        </p:txBody>
      </p:sp>
    </p:spTree>
    <p:extLst>
      <p:ext uri="{BB962C8B-B14F-4D97-AF65-F5344CB8AC3E}">
        <p14:creationId xmlns:p14="http://schemas.microsoft.com/office/powerpoint/2010/main" val="1134864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15B8A17-79A5-4880-AECE-8A1A03F3444D}" type="slidenum">
              <a:rPr lang="en-US" altLang="en-US"/>
              <a:pPr/>
              <a:t>‹#›</a:t>
            </a:fld>
            <a:endParaRPr lang="en-US" altLang="en-US"/>
          </a:p>
        </p:txBody>
      </p:sp>
    </p:spTree>
    <p:extLst>
      <p:ext uri="{BB962C8B-B14F-4D97-AF65-F5344CB8AC3E}">
        <p14:creationId xmlns:p14="http://schemas.microsoft.com/office/powerpoint/2010/main" val="585333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92FE7E5-C27C-45B6-84F7-94C82337158E}"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charset="0"/>
        </a:defRPr>
      </a:lvl2pPr>
      <a:lvl3pPr algn="ctr" rtl="0" eaLnBrk="0" fontAlgn="base" hangingPunct="0">
        <a:spcBef>
          <a:spcPct val="0"/>
        </a:spcBef>
        <a:spcAft>
          <a:spcPct val="0"/>
        </a:spcAft>
        <a:defRPr sz="4400">
          <a:solidFill>
            <a:schemeClr val="tx2"/>
          </a:solidFill>
          <a:latin typeface="Times" charset="0"/>
        </a:defRPr>
      </a:lvl3pPr>
      <a:lvl4pPr algn="ctr" rtl="0" eaLnBrk="0" fontAlgn="base" hangingPunct="0">
        <a:spcBef>
          <a:spcPct val="0"/>
        </a:spcBef>
        <a:spcAft>
          <a:spcPct val="0"/>
        </a:spcAft>
        <a:defRPr sz="4400">
          <a:solidFill>
            <a:schemeClr val="tx2"/>
          </a:solidFill>
          <a:latin typeface="Times" charset="0"/>
        </a:defRPr>
      </a:lvl4pPr>
      <a:lvl5pPr algn="ctr" rtl="0" eaLnBrk="0" fontAlgn="base" hangingPunct="0">
        <a:spcBef>
          <a:spcPct val="0"/>
        </a:spcBef>
        <a:spcAft>
          <a:spcPct val="0"/>
        </a:spcAft>
        <a:defRPr sz="4400">
          <a:solidFill>
            <a:schemeClr val="tx2"/>
          </a:solidFill>
          <a:latin typeface="Times" charset="0"/>
        </a:defRPr>
      </a:lvl5pPr>
      <a:lvl6pPr marL="457200" algn="ctr" rtl="0" eaLnBrk="0" fontAlgn="base" hangingPunct="0">
        <a:spcBef>
          <a:spcPct val="0"/>
        </a:spcBef>
        <a:spcAft>
          <a:spcPct val="0"/>
        </a:spcAft>
        <a:defRPr sz="4400">
          <a:solidFill>
            <a:schemeClr val="tx2"/>
          </a:solidFill>
          <a:latin typeface="Times" charset="0"/>
        </a:defRPr>
      </a:lvl6pPr>
      <a:lvl7pPr marL="914400" algn="ctr" rtl="0" eaLnBrk="0" fontAlgn="base" hangingPunct="0">
        <a:spcBef>
          <a:spcPct val="0"/>
        </a:spcBef>
        <a:spcAft>
          <a:spcPct val="0"/>
        </a:spcAft>
        <a:defRPr sz="4400">
          <a:solidFill>
            <a:schemeClr val="tx2"/>
          </a:solidFill>
          <a:latin typeface="Times" charset="0"/>
        </a:defRPr>
      </a:lvl7pPr>
      <a:lvl8pPr marL="1371600" algn="ctr" rtl="0" eaLnBrk="0" fontAlgn="base" hangingPunct="0">
        <a:spcBef>
          <a:spcPct val="0"/>
        </a:spcBef>
        <a:spcAft>
          <a:spcPct val="0"/>
        </a:spcAft>
        <a:defRPr sz="4400">
          <a:solidFill>
            <a:schemeClr val="tx2"/>
          </a:solidFill>
          <a:latin typeface="Times" charset="0"/>
        </a:defRPr>
      </a:lvl8pPr>
      <a:lvl9pPr marL="1828800" algn="ctr" rtl="0" eaLnBrk="0" fontAlgn="base" hangingPunct="0">
        <a:spcBef>
          <a:spcPct val="0"/>
        </a:spcBef>
        <a:spcAft>
          <a:spcPct val="0"/>
        </a:spcAft>
        <a:defRPr sz="44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p.pdf" TargetMode="External"/><Relationship Id="rId3" Type="http://schemas.openxmlformats.org/officeDocument/2006/relationships/slide" Target="slide3.xml"/><Relationship Id="rId7" Type="http://schemas.openxmlformats.org/officeDocument/2006/relationships/slide" Target="slide13.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9.xml"/><Relationship Id="rId5" Type="http://schemas.openxmlformats.org/officeDocument/2006/relationships/slide" Target="slide4.xml"/><Relationship Id="rId4" Type="http://schemas.openxmlformats.org/officeDocument/2006/relationships/hyperlink" Target="visual.pdf" TargetMode="External"/><Relationship Id="rId9" Type="http://schemas.openxmlformats.org/officeDocument/2006/relationships/hyperlink" Target="graph.pdf"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graph.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graph.pdf"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graph.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map.pdf" TargetMode="External"/><Relationship Id="rId2" Type="http://schemas.openxmlformats.org/officeDocument/2006/relationships/slide" Target="slide1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p.pdf"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p.pd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map.pd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graph.pdf" TargetMode="External"/><Relationship Id="rId2" Type="http://schemas.openxmlformats.org/officeDocument/2006/relationships/slide" Target="slide1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781175" y="454025"/>
            <a:ext cx="5149850" cy="81756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CC0000"/>
                </a:solidFill>
                <a:cs typeface="Times New Roman" charset="0"/>
              </a:rPr>
              <a:t>The Peopling of the World, </a:t>
            </a:r>
            <a:br>
              <a:rPr lang="en-US" altLang="en-US" sz="3200" b="1">
                <a:solidFill>
                  <a:srgbClr val="CC0000"/>
                </a:solidFill>
                <a:cs typeface="Times New Roman" charset="0"/>
              </a:rPr>
            </a:br>
            <a:r>
              <a:rPr lang="en-US" altLang="en-US" i="1">
                <a:solidFill>
                  <a:srgbClr val="CC0000"/>
                </a:solidFill>
                <a:cs typeface="Times New Roman" charset="0"/>
              </a:rPr>
              <a:t>Prehistory–2500 </a:t>
            </a:r>
            <a:r>
              <a:rPr lang="en-US" altLang="en-US" sz="1600" i="1">
                <a:solidFill>
                  <a:srgbClr val="CC0000"/>
                </a:solidFill>
                <a:cs typeface="Times New Roman" charset="0"/>
              </a:rPr>
              <a:t>B.C.</a:t>
            </a:r>
          </a:p>
        </p:txBody>
      </p:sp>
      <p:sp>
        <p:nvSpPr>
          <p:cNvPr id="3076" name="AutoShape 4">
            <a:hlinkClick r:id="" action="ppaction://hlinkshowjump?jump=endshow"/>
          </p:cNvPr>
          <p:cNvSpPr>
            <a:spLocks noChangeArrowheads="1"/>
          </p:cNvSpPr>
          <p:nvPr/>
        </p:nvSpPr>
        <p:spPr bwMode="auto">
          <a:xfrm>
            <a:off x="7813675" y="228600"/>
            <a:ext cx="1087438" cy="301625"/>
          </a:xfrm>
          <a:prstGeom prst="roundRect">
            <a:avLst>
              <a:gd name="adj" fmla="val 16667"/>
            </a:avLst>
          </a:prstGeom>
          <a:noFill/>
          <a:ln w="25400">
            <a:solidFill>
              <a:srgbClr val="CC0000"/>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7" name="Text Box 5">
            <a:hlinkClick r:id="" action="ppaction://hlinkshowjump?jump=endshow"/>
          </p:cNvPr>
          <p:cNvSpPr txBox="1">
            <a:spLocks noChangeArrowheads="1"/>
          </p:cNvSpPr>
          <p:nvPr/>
        </p:nvSpPr>
        <p:spPr bwMode="auto">
          <a:xfrm>
            <a:off x="8021638" y="225425"/>
            <a:ext cx="669925"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latin typeface="Helvetica" charset="0"/>
              </a:rPr>
              <a:t>QUIT</a:t>
            </a:r>
            <a:endParaRPr lang="en-US" altLang="en-US" sz="1600" b="1">
              <a:solidFill>
                <a:schemeClr val="bg1"/>
              </a:solidFill>
              <a:latin typeface="Helvetica" charset="0"/>
            </a:endParaRPr>
          </a:p>
        </p:txBody>
      </p:sp>
      <p:sp>
        <p:nvSpPr>
          <p:cNvPr id="3078" name="AutoShape 6">
            <a:hlinkClick r:id="rId2" action="ppaction://hlinksldjump"/>
          </p:cNvPr>
          <p:cNvSpPr>
            <a:spLocks noChangeArrowheads="1"/>
          </p:cNvSpPr>
          <p:nvPr/>
        </p:nvSpPr>
        <p:spPr bwMode="auto">
          <a:xfrm>
            <a:off x="3114675" y="1778000"/>
            <a:ext cx="2959100" cy="304800"/>
          </a:xfrm>
          <a:prstGeom prst="roundRect">
            <a:avLst>
              <a:gd name="adj" fmla="val 16667"/>
            </a:avLst>
          </a:prstGeom>
          <a:solidFill>
            <a:srgbClr val="CC0000"/>
          </a:solidFill>
          <a:ln w="25400">
            <a:solidFill>
              <a:srgbClr val="A50021"/>
            </a:solidFill>
            <a:round/>
            <a:headEnd/>
            <a:tailEnd/>
          </a:ln>
          <a:effectLst>
            <a:outerShdw dist="63500" dir="2212194" algn="ctr" rotWithShape="0">
              <a:schemeClr val="bg2">
                <a:alpha val="50000"/>
              </a:schemeClr>
            </a:outerShdw>
          </a:effectLst>
        </p:spPr>
        <p:txBody>
          <a:bodyPr wrap="none" anchor="ctr"/>
          <a:lstStyle/>
          <a:p>
            <a:pPr algn="ctr"/>
            <a:r>
              <a:rPr lang="en-US" altLang="en-US" sz="1600" b="1">
                <a:solidFill>
                  <a:schemeClr val="bg1"/>
                </a:solidFill>
                <a:latin typeface="Helvetica" charset="0"/>
              </a:rPr>
              <a:t>Chapter Overview</a:t>
            </a:r>
            <a:endParaRPr lang="en-US" altLang="en-US">
              <a:solidFill>
                <a:schemeClr val="bg1"/>
              </a:solidFill>
            </a:endParaRPr>
          </a:p>
        </p:txBody>
      </p:sp>
      <p:sp>
        <p:nvSpPr>
          <p:cNvPr id="3079" name="AutoShape 7">
            <a:hlinkClick r:id="rId3" action="ppaction://hlinksldjump"/>
          </p:cNvPr>
          <p:cNvSpPr>
            <a:spLocks noChangeArrowheads="1"/>
          </p:cNvSpPr>
          <p:nvPr/>
        </p:nvSpPr>
        <p:spPr bwMode="auto">
          <a:xfrm>
            <a:off x="3114675" y="2382838"/>
            <a:ext cx="2959100" cy="288925"/>
          </a:xfrm>
          <a:prstGeom prst="roundRect">
            <a:avLst>
              <a:gd name="adj" fmla="val 16667"/>
            </a:avLst>
          </a:prstGeom>
          <a:solidFill>
            <a:srgbClr val="FBE481"/>
          </a:solidFill>
          <a:ln w="25400">
            <a:solidFill>
              <a:srgbClr val="F9DB59"/>
            </a:solidFill>
            <a:round/>
            <a:headEnd/>
            <a:tailEnd/>
          </a:ln>
          <a:effectLst>
            <a:outerShdw dist="63500" dir="2212194" algn="ctr" rotWithShape="0">
              <a:schemeClr val="bg2">
                <a:alpha val="50000"/>
              </a:schemeClr>
            </a:outerShdw>
          </a:effectLst>
        </p:spPr>
        <p:txBody>
          <a:bodyPr wrap="none" anchor="ctr"/>
          <a:lstStyle/>
          <a:p>
            <a:pPr algn="ctr"/>
            <a:r>
              <a:rPr lang="en-US" altLang="en-US" sz="1600" b="1">
                <a:solidFill>
                  <a:srgbClr val="CC0000"/>
                </a:solidFill>
                <a:latin typeface="Helvetica" charset="0"/>
              </a:rPr>
              <a:t>Time Line</a:t>
            </a:r>
            <a:endParaRPr lang="en-US" altLang="en-US"/>
          </a:p>
        </p:txBody>
      </p:sp>
      <p:sp>
        <p:nvSpPr>
          <p:cNvPr id="3080" name="AutoShape 8">
            <a:hlinkClick r:id="rId4" action="ppaction://hlinkfile"/>
          </p:cNvPr>
          <p:cNvSpPr>
            <a:spLocks noChangeArrowheads="1"/>
          </p:cNvSpPr>
          <p:nvPr/>
        </p:nvSpPr>
        <p:spPr bwMode="auto">
          <a:xfrm>
            <a:off x="3114675" y="5080000"/>
            <a:ext cx="2959100" cy="304800"/>
          </a:xfrm>
          <a:prstGeom prst="roundRect">
            <a:avLst>
              <a:gd name="adj" fmla="val 16667"/>
            </a:avLst>
          </a:prstGeom>
          <a:solidFill>
            <a:srgbClr val="CC0000"/>
          </a:solidFill>
          <a:ln w="25400">
            <a:solidFill>
              <a:srgbClr val="A60020"/>
            </a:solidFill>
            <a:round/>
            <a:headEnd/>
            <a:tailEnd/>
          </a:ln>
          <a:effectLst>
            <a:outerShdw dist="63500" dir="2212194" algn="ctr" rotWithShape="0">
              <a:schemeClr val="bg2">
                <a:alpha val="50000"/>
              </a:schemeClr>
            </a:outerShdw>
          </a:effectLst>
        </p:spPr>
        <p:txBody>
          <a:bodyPr wrap="none" anchor="ctr"/>
          <a:lstStyle/>
          <a:p>
            <a:pPr algn="ctr"/>
            <a:r>
              <a:rPr lang="en-US" altLang="en-US" sz="1600" b="1">
                <a:solidFill>
                  <a:schemeClr val="bg1"/>
                </a:solidFill>
                <a:latin typeface="Helvetica" charset="0"/>
              </a:rPr>
              <a:t>Visual Summary</a:t>
            </a:r>
            <a:endParaRPr lang="en-US" altLang="en-US"/>
          </a:p>
        </p:txBody>
      </p:sp>
      <p:sp>
        <p:nvSpPr>
          <p:cNvPr id="3081" name="Text Box 9">
            <a:hlinkClick r:id="rId5" action="ppaction://hlinksldjump"/>
          </p:cNvPr>
          <p:cNvSpPr txBox="1">
            <a:spLocks noChangeArrowheads="1"/>
          </p:cNvSpPr>
          <p:nvPr/>
        </p:nvSpPr>
        <p:spPr bwMode="auto">
          <a:xfrm>
            <a:off x="2324100" y="2994025"/>
            <a:ext cx="862013" cy="274638"/>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200" b="1">
                <a:solidFill>
                  <a:srgbClr val="F9DB59"/>
                </a:solidFill>
                <a:latin typeface="Helvetica" charset="0"/>
              </a:rPr>
              <a:t>SECTION</a:t>
            </a:r>
            <a:endParaRPr lang="en-US" altLang="en-US" sz="1400"/>
          </a:p>
        </p:txBody>
      </p:sp>
      <p:sp>
        <p:nvSpPr>
          <p:cNvPr id="3082" name="Oval 10">
            <a:hlinkClick r:id="rId5" action="ppaction://hlinksldjump"/>
          </p:cNvPr>
          <p:cNvSpPr>
            <a:spLocks noChangeArrowheads="1"/>
          </p:cNvSpPr>
          <p:nvPr/>
        </p:nvSpPr>
        <p:spPr bwMode="auto">
          <a:xfrm>
            <a:off x="3184525" y="2979738"/>
            <a:ext cx="292100" cy="292100"/>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3083" name="Text Box 11">
            <a:hlinkClick r:id="rId5" action="ppaction://hlinksldjump"/>
          </p:cNvPr>
          <p:cNvSpPr txBox="1">
            <a:spLocks noChangeArrowheads="1"/>
          </p:cNvSpPr>
          <p:nvPr/>
        </p:nvSpPr>
        <p:spPr bwMode="auto">
          <a:xfrm>
            <a:off x="3476625" y="2943225"/>
            <a:ext cx="2476500" cy="36671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altLang="en-US" sz="1800"/>
              <a:t>Human Origins in Africa</a:t>
            </a:r>
          </a:p>
        </p:txBody>
      </p:sp>
      <p:sp>
        <p:nvSpPr>
          <p:cNvPr id="3084" name="Text Box 12">
            <a:hlinkClick r:id="rId5" action="ppaction://hlinksldjump"/>
          </p:cNvPr>
          <p:cNvSpPr txBox="1">
            <a:spLocks noChangeArrowheads="1"/>
          </p:cNvSpPr>
          <p:nvPr/>
        </p:nvSpPr>
        <p:spPr bwMode="auto">
          <a:xfrm>
            <a:off x="3187700" y="2962275"/>
            <a:ext cx="296863"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600" b="1">
                <a:solidFill>
                  <a:schemeClr val="bg1"/>
                </a:solidFill>
                <a:latin typeface="Helvetica" charset="0"/>
              </a:rPr>
              <a:t>1</a:t>
            </a:r>
            <a:endParaRPr lang="en-US" altLang="en-US" sz="1400"/>
          </a:p>
        </p:txBody>
      </p:sp>
      <p:sp>
        <p:nvSpPr>
          <p:cNvPr id="3085" name="Text Box 13">
            <a:hlinkClick r:id="rId6" action="ppaction://hlinksldjump"/>
          </p:cNvPr>
          <p:cNvSpPr txBox="1">
            <a:spLocks noChangeArrowheads="1"/>
          </p:cNvSpPr>
          <p:nvPr/>
        </p:nvSpPr>
        <p:spPr bwMode="auto">
          <a:xfrm>
            <a:off x="2324100" y="3616325"/>
            <a:ext cx="862013" cy="274638"/>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200" b="1">
                <a:solidFill>
                  <a:srgbClr val="F9DB59"/>
                </a:solidFill>
                <a:latin typeface="Helvetica" charset="0"/>
              </a:rPr>
              <a:t>SECTION</a:t>
            </a:r>
            <a:endParaRPr lang="en-US" altLang="en-US" sz="1400"/>
          </a:p>
        </p:txBody>
      </p:sp>
      <p:sp>
        <p:nvSpPr>
          <p:cNvPr id="3086" name="Oval 14"/>
          <p:cNvSpPr>
            <a:spLocks noChangeArrowheads="1"/>
          </p:cNvSpPr>
          <p:nvPr/>
        </p:nvSpPr>
        <p:spPr bwMode="auto">
          <a:xfrm>
            <a:off x="3184525" y="3602038"/>
            <a:ext cx="292100" cy="292100"/>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87" name="Text Box 15">
            <a:hlinkClick r:id="rId6" action="ppaction://hlinksldjump"/>
          </p:cNvPr>
          <p:cNvSpPr txBox="1">
            <a:spLocks noChangeArrowheads="1"/>
          </p:cNvSpPr>
          <p:nvPr/>
        </p:nvSpPr>
        <p:spPr bwMode="auto">
          <a:xfrm>
            <a:off x="3473450" y="3565525"/>
            <a:ext cx="4491038" cy="36671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en-US" altLang="en-US" sz="1800"/>
              <a:t>Humans Try to Control Nature</a:t>
            </a:r>
          </a:p>
        </p:txBody>
      </p:sp>
      <p:sp>
        <p:nvSpPr>
          <p:cNvPr id="3088" name="Text Box 16">
            <a:hlinkClick r:id="rId6" action="ppaction://hlinksldjump"/>
          </p:cNvPr>
          <p:cNvSpPr txBox="1">
            <a:spLocks noChangeArrowheads="1"/>
          </p:cNvSpPr>
          <p:nvPr/>
        </p:nvSpPr>
        <p:spPr bwMode="auto">
          <a:xfrm>
            <a:off x="3189288" y="3586163"/>
            <a:ext cx="296862"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600" b="1">
                <a:solidFill>
                  <a:schemeClr val="bg1"/>
                </a:solidFill>
                <a:latin typeface="Helvetica" charset="0"/>
              </a:rPr>
              <a:t>2</a:t>
            </a:r>
            <a:endParaRPr lang="en-US" altLang="en-US" sz="1400"/>
          </a:p>
        </p:txBody>
      </p:sp>
      <p:sp>
        <p:nvSpPr>
          <p:cNvPr id="3089" name="Text Box 17">
            <a:hlinkClick r:id="rId7" action="ppaction://hlinksldjump"/>
          </p:cNvPr>
          <p:cNvSpPr txBox="1">
            <a:spLocks noChangeArrowheads="1"/>
          </p:cNvSpPr>
          <p:nvPr/>
        </p:nvSpPr>
        <p:spPr bwMode="auto">
          <a:xfrm>
            <a:off x="2324100" y="4221163"/>
            <a:ext cx="862013" cy="274637"/>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200" b="1">
                <a:solidFill>
                  <a:srgbClr val="F9DB59"/>
                </a:solidFill>
                <a:latin typeface="Helvetica" charset="0"/>
              </a:rPr>
              <a:t>SECTION</a:t>
            </a:r>
            <a:endParaRPr lang="en-US" altLang="en-US" sz="1400"/>
          </a:p>
        </p:txBody>
      </p:sp>
      <p:sp>
        <p:nvSpPr>
          <p:cNvPr id="3090" name="Oval 18"/>
          <p:cNvSpPr>
            <a:spLocks noChangeArrowheads="1"/>
          </p:cNvSpPr>
          <p:nvPr/>
        </p:nvSpPr>
        <p:spPr bwMode="auto">
          <a:xfrm>
            <a:off x="3184525" y="4206875"/>
            <a:ext cx="292100" cy="292100"/>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1" name="Text Box 19">
            <a:hlinkClick r:id="rId7" action="ppaction://hlinksldjump"/>
          </p:cNvPr>
          <p:cNvSpPr txBox="1">
            <a:spLocks noChangeArrowheads="1"/>
          </p:cNvSpPr>
          <p:nvPr/>
        </p:nvSpPr>
        <p:spPr bwMode="auto">
          <a:xfrm>
            <a:off x="3482975" y="4170363"/>
            <a:ext cx="3124200" cy="36671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r>
              <a:rPr lang="en-US" altLang="en-US" sz="1800"/>
              <a:t>Patterns of Change: Civilization</a:t>
            </a:r>
          </a:p>
        </p:txBody>
      </p:sp>
      <p:sp>
        <p:nvSpPr>
          <p:cNvPr id="3092" name="Text Box 20">
            <a:hlinkClick r:id="rId7" action="ppaction://hlinksldjump"/>
          </p:cNvPr>
          <p:cNvSpPr txBox="1">
            <a:spLocks noChangeArrowheads="1"/>
          </p:cNvSpPr>
          <p:nvPr/>
        </p:nvSpPr>
        <p:spPr bwMode="auto">
          <a:xfrm>
            <a:off x="3189288" y="4191000"/>
            <a:ext cx="296862"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600" b="1">
                <a:solidFill>
                  <a:schemeClr val="bg1"/>
                </a:solidFill>
                <a:latin typeface="Helvetica" charset="0"/>
              </a:rPr>
              <a:t>3</a:t>
            </a:r>
            <a:endParaRPr lang="en-US" altLang="en-US" sz="1400"/>
          </a:p>
        </p:txBody>
      </p:sp>
      <p:grpSp>
        <p:nvGrpSpPr>
          <p:cNvPr id="3101" name="Group 29"/>
          <p:cNvGrpSpPr>
            <a:grpSpLocks/>
          </p:cNvGrpSpPr>
          <p:nvPr/>
        </p:nvGrpSpPr>
        <p:grpSpPr bwMode="auto">
          <a:xfrm>
            <a:off x="671513" y="412750"/>
            <a:ext cx="925512" cy="955675"/>
            <a:chOff x="727" y="260"/>
            <a:chExt cx="583" cy="602"/>
          </a:xfrm>
        </p:grpSpPr>
        <p:sp>
          <p:nvSpPr>
            <p:cNvPr id="3102" name="Oval 30"/>
            <p:cNvSpPr>
              <a:spLocks noChangeArrowheads="1"/>
            </p:cNvSpPr>
            <p:nvPr/>
          </p:nvSpPr>
          <p:spPr bwMode="auto">
            <a:xfrm>
              <a:off x="727" y="260"/>
              <a:ext cx="583" cy="591"/>
            </a:xfrm>
            <a:prstGeom prst="ellipse">
              <a:avLst/>
            </a:prstGeom>
            <a:solidFill>
              <a:srgbClr val="CC0000"/>
            </a:solidFill>
            <a:ln w="38100">
              <a:solidFill>
                <a:srgbClr val="BE0024"/>
              </a:solidFill>
              <a:round/>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p>
              <a:endParaRPr lang="en-US"/>
            </a:p>
          </p:txBody>
        </p:sp>
        <p:sp>
          <p:nvSpPr>
            <p:cNvPr id="3103" name="Text Box 31"/>
            <p:cNvSpPr txBox="1">
              <a:spLocks noChangeArrowheads="1"/>
            </p:cNvSpPr>
            <p:nvPr/>
          </p:nvSpPr>
          <p:spPr bwMode="auto">
            <a:xfrm>
              <a:off x="759" y="401"/>
              <a:ext cx="516" cy="4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4200" b="1">
                  <a:solidFill>
                    <a:srgbClr val="F9DB59"/>
                  </a:solidFill>
                  <a:latin typeface="Helvetica" charset="0"/>
                </a:rPr>
                <a:t>1</a:t>
              </a:r>
              <a:endParaRPr lang="en-US" altLang="en-US" sz="5200">
                <a:solidFill>
                  <a:schemeClr val="bg1"/>
                </a:solidFill>
              </a:endParaRPr>
            </a:p>
          </p:txBody>
        </p:sp>
        <p:sp>
          <p:nvSpPr>
            <p:cNvPr id="3104" name="Text Box 32"/>
            <p:cNvSpPr txBox="1">
              <a:spLocks noChangeArrowheads="1"/>
            </p:cNvSpPr>
            <p:nvPr/>
          </p:nvSpPr>
          <p:spPr bwMode="auto">
            <a:xfrm>
              <a:off x="765" y="339"/>
              <a:ext cx="503" cy="154"/>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000" b="1">
                  <a:solidFill>
                    <a:schemeClr val="bg1"/>
                  </a:solidFill>
                  <a:latin typeface="Helvetica" charset="0"/>
                </a:rPr>
                <a:t>CHAPTER</a:t>
              </a:r>
              <a:endParaRPr lang="en-US" altLang="en-US" sz="1400"/>
            </a:p>
          </p:txBody>
        </p:sp>
      </p:grpSp>
      <p:sp>
        <p:nvSpPr>
          <p:cNvPr id="3106" name="Rectangle 34"/>
          <p:cNvSpPr>
            <a:spLocks noChangeArrowheads="1"/>
          </p:cNvSpPr>
          <p:nvPr/>
        </p:nvSpPr>
        <p:spPr bwMode="auto">
          <a:xfrm>
            <a:off x="455613" y="0"/>
            <a:ext cx="92075" cy="6856413"/>
          </a:xfrm>
          <a:prstGeom prst="rect">
            <a:avLst/>
          </a:prstGeom>
          <a:gradFill rotWithShape="0">
            <a:gsLst>
              <a:gs pos="0">
                <a:srgbClr val="0053CE"/>
              </a:gs>
              <a:gs pos="100000">
                <a:srgbClr val="FFFFFF"/>
              </a:gs>
            </a:gsLst>
            <a:lin ang="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07" name="AutoShape 35">
            <a:hlinkClick r:id="rId8" action="ppaction://hlinkfile"/>
          </p:cNvPr>
          <p:cNvSpPr>
            <a:spLocks noChangeArrowheads="1"/>
          </p:cNvSpPr>
          <p:nvPr/>
        </p:nvSpPr>
        <p:spPr bwMode="auto">
          <a:xfrm>
            <a:off x="1327150" y="4229100"/>
            <a:ext cx="731838"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63500" dir="2212194"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MAP</a:t>
            </a:r>
            <a:endParaRPr lang="en-US" altLang="en-US">
              <a:solidFill>
                <a:srgbClr val="774389"/>
              </a:solidFill>
            </a:endParaRPr>
          </a:p>
        </p:txBody>
      </p:sp>
      <p:sp>
        <p:nvSpPr>
          <p:cNvPr id="3108" name="AutoShape 36">
            <a:hlinkClick r:id="rId9" action="ppaction://hlinkfile"/>
          </p:cNvPr>
          <p:cNvSpPr>
            <a:spLocks noChangeArrowheads="1"/>
          </p:cNvSpPr>
          <p:nvPr/>
        </p:nvSpPr>
        <p:spPr bwMode="auto">
          <a:xfrm>
            <a:off x="1327150" y="3619500"/>
            <a:ext cx="731838"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63500" dir="2212194"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GRAPH</a:t>
            </a:r>
          </a:p>
        </p:txBody>
      </p:sp>
      <p:sp>
        <p:nvSpPr>
          <p:cNvPr id="3110" name="Rectangle 38"/>
          <p:cNvSpPr>
            <a:spLocks noChangeArrowheads="1"/>
          </p:cNvSpPr>
          <p:nvPr/>
        </p:nvSpPr>
        <p:spPr bwMode="auto">
          <a:xfrm>
            <a:off x="0" y="0"/>
            <a:ext cx="457200" cy="6858000"/>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54" name="Group 42"/>
          <p:cNvGrpSpPr>
            <a:grpSpLocks/>
          </p:cNvGrpSpPr>
          <p:nvPr/>
        </p:nvGrpSpPr>
        <p:grpSpPr bwMode="auto">
          <a:xfrm>
            <a:off x="0" y="0"/>
            <a:ext cx="9144000" cy="1873250"/>
            <a:chOff x="0" y="0"/>
            <a:chExt cx="5760" cy="1180"/>
          </a:xfrm>
        </p:grpSpPr>
        <p:sp>
          <p:nvSpPr>
            <p:cNvPr id="13355" name="Rectangle 43"/>
            <p:cNvSpPr>
              <a:spLocks noChangeArrowheads="1"/>
            </p:cNvSpPr>
            <p:nvPr/>
          </p:nvSpPr>
          <p:spPr bwMode="auto">
            <a:xfrm>
              <a:off x="0" y="1094"/>
              <a:ext cx="5760" cy="86"/>
            </a:xfrm>
            <a:prstGeom prst="rect">
              <a:avLst/>
            </a:prstGeom>
            <a:gradFill rotWithShape="0">
              <a:gsLst>
                <a:gs pos="0">
                  <a:srgbClr val="005782"/>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6" name="Rectangle 44"/>
            <p:cNvSpPr>
              <a:spLocks noChangeArrowheads="1"/>
            </p:cNvSpPr>
            <p:nvPr/>
          </p:nvSpPr>
          <p:spPr bwMode="auto">
            <a:xfrm>
              <a:off x="0" y="0"/>
              <a:ext cx="5760" cy="1094"/>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17" name="Text Box 5"/>
          <p:cNvSpPr txBox="1">
            <a:spLocks noChangeArrowheads="1"/>
          </p:cNvSpPr>
          <p:nvPr/>
        </p:nvSpPr>
        <p:spPr bwMode="auto">
          <a:xfrm>
            <a:off x="904875" y="454025"/>
            <a:ext cx="4448175" cy="9207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F9DB59"/>
                </a:solidFill>
                <a:cs typeface="Times New Roman" charset="0"/>
              </a:rPr>
              <a:t>Humans Try to </a:t>
            </a:r>
            <a:br>
              <a:rPr lang="en-US" altLang="en-US" sz="3200" b="1">
                <a:solidFill>
                  <a:srgbClr val="F9DB59"/>
                </a:solidFill>
                <a:cs typeface="Times New Roman" charset="0"/>
              </a:rPr>
            </a:br>
            <a:r>
              <a:rPr lang="en-US" altLang="en-US" sz="3200" b="1">
                <a:solidFill>
                  <a:srgbClr val="F9DB59"/>
                </a:solidFill>
                <a:cs typeface="Times New Roman" charset="0"/>
              </a:rPr>
              <a:t>Control Nature</a:t>
            </a:r>
          </a:p>
        </p:txBody>
      </p:sp>
      <p:grpSp>
        <p:nvGrpSpPr>
          <p:cNvPr id="13318" name="Group 6"/>
          <p:cNvGrpSpPr>
            <a:grpSpLocks/>
          </p:cNvGrpSpPr>
          <p:nvPr/>
        </p:nvGrpSpPr>
        <p:grpSpPr bwMode="auto">
          <a:xfrm>
            <a:off x="579438" y="479425"/>
            <a:ext cx="311150" cy="366713"/>
            <a:chOff x="949" y="302"/>
            <a:chExt cx="196" cy="231"/>
          </a:xfrm>
        </p:grpSpPr>
        <p:sp>
          <p:nvSpPr>
            <p:cNvPr id="13319" name="Oval 7"/>
            <p:cNvSpPr>
              <a:spLocks noChangeArrowheads="1"/>
            </p:cNvSpPr>
            <p:nvPr/>
          </p:nvSpPr>
          <p:spPr bwMode="auto">
            <a:xfrm>
              <a:off x="954" y="321"/>
              <a:ext cx="184" cy="184"/>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13320" name="Text Box 8"/>
            <p:cNvSpPr txBox="1">
              <a:spLocks noChangeArrowheads="1"/>
            </p:cNvSpPr>
            <p:nvPr/>
          </p:nvSpPr>
          <p:spPr bwMode="auto">
            <a:xfrm>
              <a:off x="949"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2</a:t>
              </a:r>
              <a:endParaRPr lang="en-US" altLang="en-US" sz="1400"/>
            </a:p>
          </p:txBody>
        </p:sp>
      </p:grpSp>
      <p:sp>
        <p:nvSpPr>
          <p:cNvPr id="13324" name="Text Box 12"/>
          <p:cNvSpPr txBox="1">
            <a:spLocks noChangeArrowheads="1"/>
          </p:cNvSpPr>
          <p:nvPr/>
        </p:nvSpPr>
        <p:spPr bwMode="auto">
          <a:xfrm>
            <a:off x="638175" y="3563938"/>
            <a:ext cx="2425700" cy="143192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800">
                <a:cs typeface="Times New Roman" charset="0"/>
              </a:rPr>
              <a:t>The development of agriculture spurred an increase in population and the growth of a settled way of life.</a:t>
            </a:r>
            <a:r>
              <a:rPr lang="en-US" altLang="en-US" sz="1800">
                <a:cs typeface="Times" charset="0"/>
              </a:rPr>
              <a:t> </a:t>
            </a:r>
          </a:p>
        </p:txBody>
      </p:sp>
      <p:sp>
        <p:nvSpPr>
          <p:cNvPr id="13325" name="Text Box 13"/>
          <p:cNvSpPr txBox="1">
            <a:spLocks noChangeArrowheads="1"/>
          </p:cNvSpPr>
          <p:nvPr/>
        </p:nvSpPr>
        <p:spPr bwMode="auto">
          <a:xfrm>
            <a:off x="3363913" y="3563938"/>
            <a:ext cx="3124200" cy="122872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800">
                <a:cs typeface="Times New Roman" charset="0"/>
              </a:rPr>
              <a:t>New methods for obtaining food and the development of technology laid the foundations for modern civilizations.</a:t>
            </a:r>
            <a:r>
              <a:rPr lang="en-US" altLang="en-US" sz="1800">
                <a:cs typeface="Times" charset="0"/>
              </a:rPr>
              <a:t> </a:t>
            </a:r>
          </a:p>
        </p:txBody>
      </p:sp>
      <p:sp>
        <p:nvSpPr>
          <p:cNvPr id="13326" name="Text Box 14"/>
          <p:cNvSpPr txBox="1">
            <a:spLocks noChangeArrowheads="1"/>
          </p:cNvSpPr>
          <p:nvPr/>
        </p:nvSpPr>
        <p:spPr bwMode="auto">
          <a:xfrm>
            <a:off x="3932238" y="2247900"/>
            <a:ext cx="1311275"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rgbClr val="CC0000"/>
                </a:solidFill>
                <a:latin typeface="Helvetica" charset="0"/>
              </a:rPr>
              <a:t>Overview</a:t>
            </a:r>
            <a:endParaRPr lang="en-US" altLang="en-US" sz="2600" b="1">
              <a:solidFill>
                <a:srgbClr val="CC0000"/>
              </a:solidFill>
              <a:latin typeface="Helvetica" charset="0"/>
            </a:endParaRPr>
          </a:p>
        </p:txBody>
      </p:sp>
      <p:sp>
        <p:nvSpPr>
          <p:cNvPr id="13328" name="AutoShape 16">
            <a:hlinkClick r:id="" action="ppaction://hlinkshowjump?jump=nextslide"/>
          </p:cNvPr>
          <p:cNvSpPr>
            <a:spLocks noChangeArrowheads="1"/>
          </p:cNvSpPr>
          <p:nvPr/>
        </p:nvSpPr>
        <p:spPr bwMode="auto">
          <a:xfrm>
            <a:off x="4013200" y="6397625"/>
            <a:ext cx="1143000" cy="2286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774389"/>
                </a:solidFill>
                <a:round/>
                <a:headEnd/>
                <a:tailEnd/>
              </a14:hiddenLine>
            </a:ext>
          </a:extLst>
        </p:spPr>
        <p:txBody>
          <a:bodyPr wrap="none" anchor="ctr"/>
          <a:lstStyle/>
          <a:p>
            <a:pPr algn="ctr"/>
            <a:r>
              <a:rPr lang="en-US" altLang="en-US" sz="1200" b="1">
                <a:solidFill>
                  <a:srgbClr val="3232CA"/>
                </a:solidFill>
                <a:latin typeface="Helvetica" charset="0"/>
              </a:rPr>
              <a:t>Assessment</a:t>
            </a:r>
            <a:endParaRPr lang="en-US" altLang="en-US">
              <a:solidFill>
                <a:srgbClr val="774389"/>
              </a:solidFill>
            </a:endParaRPr>
          </a:p>
        </p:txBody>
      </p:sp>
      <p:sp>
        <p:nvSpPr>
          <p:cNvPr id="13330" name="Text Box 18"/>
          <p:cNvSpPr txBox="1">
            <a:spLocks noChangeArrowheads="1"/>
          </p:cNvSpPr>
          <p:nvPr/>
        </p:nvSpPr>
        <p:spPr bwMode="auto">
          <a:xfrm>
            <a:off x="6580188" y="2347913"/>
            <a:ext cx="2563812" cy="4281487"/>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114300" indent="-11430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F9DB59"/>
                </a:solidFill>
              </a:rPr>
              <a:t>•</a:t>
            </a:r>
            <a:r>
              <a:rPr lang="en-US" altLang="en-US" sz="1800"/>
              <a:t>	</a:t>
            </a:r>
            <a:r>
              <a:rPr lang="en-US" altLang="en-US" sz="1800">
                <a:cs typeface="Times New Roman" charset="0"/>
              </a:rPr>
              <a:t>nomad</a:t>
            </a:r>
            <a:r>
              <a:rPr lang="en-US" altLang="en-US" sz="1800">
                <a:cs typeface="Times" charset="0"/>
              </a:rPr>
              <a:t> </a:t>
            </a:r>
          </a:p>
          <a:p>
            <a:pPr>
              <a:spcBef>
                <a:spcPct val="50000"/>
              </a:spcBef>
            </a:pPr>
            <a:r>
              <a:rPr lang="en-US" altLang="en-US" sz="1800">
                <a:solidFill>
                  <a:srgbClr val="F9DB59"/>
                </a:solidFill>
              </a:rPr>
              <a:t>•</a:t>
            </a:r>
            <a:r>
              <a:rPr lang="en-US" altLang="en-US" sz="1800"/>
              <a:t> </a:t>
            </a:r>
            <a:r>
              <a:rPr lang="en-US" altLang="en-US" sz="1800">
                <a:cs typeface="Times New Roman" charset="0"/>
              </a:rPr>
              <a:t>hunter-gatherer</a:t>
            </a:r>
            <a:r>
              <a:rPr lang="en-US" altLang="en-US" sz="1800"/>
              <a:t> </a:t>
            </a:r>
          </a:p>
          <a:p>
            <a:pPr>
              <a:spcBef>
                <a:spcPct val="50000"/>
              </a:spcBef>
            </a:pPr>
            <a:r>
              <a:rPr lang="en-US" altLang="en-US" sz="1800">
                <a:solidFill>
                  <a:srgbClr val="F9DB59"/>
                </a:solidFill>
              </a:rPr>
              <a:t>•</a:t>
            </a:r>
            <a:r>
              <a:rPr lang="en-US" altLang="en-US" sz="1800"/>
              <a:t> </a:t>
            </a:r>
            <a:r>
              <a:rPr lang="en-US" altLang="en-US" sz="1800">
                <a:cs typeface="Times New Roman" charset="0"/>
              </a:rPr>
              <a:t>Neolithic Revolution</a:t>
            </a:r>
            <a:r>
              <a:rPr lang="en-US" altLang="en-US" sz="1800"/>
              <a:t> </a:t>
            </a:r>
          </a:p>
          <a:p>
            <a:pPr>
              <a:spcBef>
                <a:spcPct val="50000"/>
              </a:spcBef>
            </a:pPr>
            <a:r>
              <a:rPr lang="en-US" altLang="en-US" sz="1800">
                <a:solidFill>
                  <a:srgbClr val="F9DB59"/>
                </a:solidFill>
              </a:rPr>
              <a:t>•</a:t>
            </a:r>
            <a:r>
              <a:rPr lang="en-US" altLang="en-US" sz="1800"/>
              <a:t> </a:t>
            </a:r>
            <a:r>
              <a:rPr lang="en-US" altLang="en-US" sz="1800">
                <a:cs typeface="Times New Roman" charset="0"/>
              </a:rPr>
              <a:t>slash-and-burn farming</a:t>
            </a:r>
            <a:endParaRPr lang="en-US" altLang="en-US" sz="1800"/>
          </a:p>
          <a:p>
            <a:pPr>
              <a:spcBef>
                <a:spcPct val="50000"/>
              </a:spcBef>
            </a:pPr>
            <a:r>
              <a:rPr lang="en-US" altLang="en-US" sz="1800">
                <a:solidFill>
                  <a:srgbClr val="F9DB59"/>
                </a:solidFill>
              </a:rPr>
              <a:t>•</a:t>
            </a:r>
            <a:r>
              <a:rPr lang="en-US" altLang="en-US" sz="1800"/>
              <a:t> </a:t>
            </a:r>
            <a:r>
              <a:rPr lang="en-US" altLang="en-US" sz="1800">
                <a:cs typeface="Times New Roman" charset="0"/>
              </a:rPr>
              <a:t>domestication</a:t>
            </a:r>
            <a:endParaRPr lang="en-US" altLang="en-US" sz="1800"/>
          </a:p>
          <a:p>
            <a:pPr>
              <a:spcBef>
                <a:spcPct val="50000"/>
              </a:spcBef>
            </a:pPr>
            <a:endParaRPr lang="en-US" altLang="en-US" sz="1800">
              <a:cs typeface="Times" charset="0"/>
            </a:endParaRPr>
          </a:p>
        </p:txBody>
      </p:sp>
      <p:grpSp>
        <p:nvGrpSpPr>
          <p:cNvPr id="13341" name="Group 29"/>
          <p:cNvGrpSpPr>
            <a:grpSpLocks/>
          </p:cNvGrpSpPr>
          <p:nvPr/>
        </p:nvGrpSpPr>
        <p:grpSpPr bwMode="auto">
          <a:xfrm>
            <a:off x="612775" y="3197225"/>
            <a:ext cx="5667375" cy="325438"/>
            <a:chOff x="386" y="2014"/>
            <a:chExt cx="3570" cy="205"/>
          </a:xfrm>
        </p:grpSpPr>
        <p:sp>
          <p:nvSpPr>
            <p:cNvPr id="13342" name="AutoShape 30"/>
            <p:cNvSpPr>
              <a:spLocks noChangeArrowheads="1"/>
            </p:cNvSpPr>
            <p:nvPr/>
          </p:nvSpPr>
          <p:spPr bwMode="auto">
            <a:xfrm>
              <a:off x="386" y="2014"/>
              <a:ext cx="3570" cy="190"/>
            </a:xfrm>
            <a:prstGeom prst="roundRect">
              <a:avLst>
                <a:gd name="adj" fmla="val 16667"/>
              </a:avLst>
            </a:prstGeom>
            <a:solidFill>
              <a:srgbClr val="FBE481"/>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43" name="Text Box 31"/>
            <p:cNvSpPr txBox="1">
              <a:spLocks noChangeArrowheads="1"/>
            </p:cNvSpPr>
            <p:nvPr/>
          </p:nvSpPr>
          <p:spPr bwMode="auto">
            <a:xfrm>
              <a:off x="415" y="2017"/>
              <a:ext cx="743" cy="20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500" b="1">
                  <a:solidFill>
                    <a:srgbClr val="5F5F5F"/>
                  </a:solidFill>
                  <a:latin typeface="Helvetica" charset="0"/>
                </a:rPr>
                <a:t>MAIN IDEA</a:t>
              </a:r>
              <a:endParaRPr lang="en-US" altLang="en-US" sz="1600" b="1">
                <a:solidFill>
                  <a:srgbClr val="CC0000"/>
                </a:solidFill>
                <a:latin typeface="Helvetica" charset="0"/>
              </a:endParaRPr>
            </a:p>
          </p:txBody>
        </p:sp>
      </p:grpSp>
      <p:sp>
        <p:nvSpPr>
          <p:cNvPr id="13344" name="Text Box 32"/>
          <p:cNvSpPr txBox="1">
            <a:spLocks noChangeArrowheads="1"/>
          </p:cNvSpPr>
          <p:nvPr/>
        </p:nvSpPr>
        <p:spPr bwMode="auto">
          <a:xfrm>
            <a:off x="3338513" y="3201988"/>
            <a:ext cx="2339975" cy="3206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500" b="1">
                <a:solidFill>
                  <a:srgbClr val="5F5F5F"/>
                </a:solidFill>
                <a:latin typeface="Helvetica" charset="0"/>
              </a:rPr>
              <a:t>WHY IT MATTERS NOW</a:t>
            </a:r>
            <a:endParaRPr lang="en-US" altLang="en-US" sz="1500" b="1">
              <a:solidFill>
                <a:srgbClr val="CC0000"/>
              </a:solidFill>
              <a:latin typeface="Helvetica" charset="0"/>
            </a:endParaRPr>
          </a:p>
        </p:txBody>
      </p:sp>
      <p:grpSp>
        <p:nvGrpSpPr>
          <p:cNvPr id="13345" name="Group 33"/>
          <p:cNvGrpSpPr>
            <a:grpSpLocks/>
          </p:cNvGrpSpPr>
          <p:nvPr/>
        </p:nvGrpSpPr>
        <p:grpSpPr bwMode="auto">
          <a:xfrm>
            <a:off x="6553200" y="2019300"/>
            <a:ext cx="1714500" cy="327025"/>
            <a:chOff x="4128" y="1272"/>
            <a:chExt cx="1080" cy="206"/>
          </a:xfrm>
        </p:grpSpPr>
        <p:sp>
          <p:nvSpPr>
            <p:cNvPr id="13346" name="Text Box 34"/>
            <p:cNvSpPr txBox="1">
              <a:spLocks noChangeArrowheads="1"/>
            </p:cNvSpPr>
            <p:nvPr/>
          </p:nvSpPr>
          <p:spPr bwMode="auto">
            <a:xfrm>
              <a:off x="4145" y="1286"/>
              <a:ext cx="1056" cy="19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solidFill>
                    <a:srgbClr val="5F5F5F"/>
                  </a:solidFill>
                  <a:latin typeface="Helvetica" charset="0"/>
                </a:rPr>
                <a:t>TERMS &amp; NAMES</a:t>
              </a:r>
              <a:endParaRPr lang="en-US" altLang="en-US" sz="1600" b="1">
                <a:solidFill>
                  <a:srgbClr val="CC0000"/>
                </a:solidFill>
                <a:latin typeface="Helvetica" charset="0"/>
              </a:endParaRPr>
            </a:p>
          </p:txBody>
        </p:sp>
        <p:sp>
          <p:nvSpPr>
            <p:cNvPr id="13347" name="AutoShape 35"/>
            <p:cNvSpPr>
              <a:spLocks noChangeArrowheads="1"/>
            </p:cNvSpPr>
            <p:nvPr/>
          </p:nvSpPr>
          <p:spPr bwMode="auto">
            <a:xfrm>
              <a:off x="4128" y="1272"/>
              <a:ext cx="1080" cy="190"/>
            </a:xfrm>
            <a:prstGeom prst="roundRect">
              <a:avLst>
                <a:gd name="adj" fmla="val 16667"/>
              </a:avLst>
            </a:prstGeom>
            <a:noFill/>
            <a:ln w="25400">
              <a:solidFill>
                <a:srgbClr val="FBE481"/>
              </a:solidFill>
              <a:round/>
              <a:headEnd/>
              <a:tailEnd/>
            </a:ln>
            <a:effectLst/>
            <a:extLst>
              <a:ext uri="{909E8E84-426E-40DD-AFC4-6F175D3DCCD1}">
                <a14:hiddenFill xmlns:a14="http://schemas.microsoft.com/office/drawing/2010/main">
                  <a:solidFill>
                    <a:srgbClr val="FBE48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3352" name="AutoShape 40">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chemeClr val="bg1"/>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53" name="Text Box 41">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chemeClr val="bg1"/>
                </a:solidFill>
                <a:latin typeface="Helvetica" charset="0"/>
              </a:rPr>
              <a:t>HOME</a:t>
            </a:r>
          </a:p>
        </p:txBody>
      </p:sp>
      <p:sp>
        <p:nvSpPr>
          <p:cNvPr id="13357" name="AutoShape 45">
            <a:hlinkClick r:id="rId2" action="ppaction://hlinkfile"/>
          </p:cNvPr>
          <p:cNvSpPr>
            <a:spLocks noChangeArrowheads="1"/>
          </p:cNvSpPr>
          <p:nvPr/>
        </p:nvSpPr>
        <p:spPr bwMode="auto">
          <a:xfrm>
            <a:off x="238125" y="1985963"/>
            <a:ext cx="731838"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63500" dir="2212194"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13341"/>
                                        </p:tgtEl>
                                        <p:attrNameLst>
                                          <p:attrName>style.visibility</p:attrName>
                                        </p:attrNameLst>
                                      </p:cBhvr>
                                      <p:to>
                                        <p:strVal val="visible"/>
                                      </p:to>
                                    </p:set>
                                    <p:animEffect transition="in" filter="wipe(up)">
                                      <p:cBhvr>
                                        <p:cTn id="7" dur="500"/>
                                        <p:tgtEl>
                                          <p:spTgt spid="13341"/>
                                        </p:tgtEl>
                                      </p:cBhvr>
                                    </p:animEffect>
                                  </p:childTnLst>
                                </p:cTn>
                              </p:par>
                            </p:childTnLst>
                          </p:cTn>
                        </p:par>
                        <p:par>
                          <p:cTn id="8" fill="hold" nodeType="afterGroup">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13324"/>
                                        </p:tgtEl>
                                        <p:attrNameLst>
                                          <p:attrName>style.visibility</p:attrName>
                                        </p:attrNameLst>
                                      </p:cBhvr>
                                      <p:to>
                                        <p:strVal val="visible"/>
                                      </p:to>
                                    </p:set>
                                    <p:animEffect transition="in" filter="wipe(up)">
                                      <p:cBhvr>
                                        <p:cTn id="11" dur="500"/>
                                        <p:tgtEl>
                                          <p:spTgt spid="133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13344"/>
                                        </p:tgtEl>
                                        <p:attrNameLst>
                                          <p:attrName>style.visibility</p:attrName>
                                        </p:attrNameLst>
                                      </p:cBhvr>
                                      <p:to>
                                        <p:strVal val="visible"/>
                                      </p:to>
                                    </p:set>
                                    <p:animEffect transition="in" filter="wipe(up)">
                                      <p:cBhvr>
                                        <p:cTn id="16" dur="500"/>
                                        <p:tgtEl>
                                          <p:spTgt spid="13344"/>
                                        </p:tgtEl>
                                      </p:cBhvr>
                                    </p:animEffect>
                                  </p:childTnLst>
                                </p:cTn>
                              </p:par>
                            </p:childTnLst>
                          </p:cTn>
                        </p:par>
                        <p:par>
                          <p:cTn id="17" fill="hold" nodeType="afterGroup">
                            <p:stCondLst>
                              <p:cond delay="500"/>
                            </p:stCondLst>
                            <p:childTnLst>
                              <p:par>
                                <p:cTn id="18" presetID="22" presetClass="entr" presetSubtype="1" fill="hold" grpId="0" nodeType="afterEffect">
                                  <p:stCondLst>
                                    <p:cond delay="500"/>
                                  </p:stCondLst>
                                  <p:childTnLst>
                                    <p:set>
                                      <p:cBhvr>
                                        <p:cTn id="19" dur="1" fill="hold">
                                          <p:stCondLst>
                                            <p:cond delay="0"/>
                                          </p:stCondLst>
                                        </p:cTn>
                                        <p:tgtEl>
                                          <p:spTgt spid="13325"/>
                                        </p:tgtEl>
                                        <p:attrNameLst>
                                          <p:attrName>style.visibility</p:attrName>
                                        </p:attrNameLst>
                                      </p:cBhvr>
                                      <p:to>
                                        <p:strVal val="visible"/>
                                      </p:to>
                                    </p:set>
                                    <p:animEffect transition="in" filter="wipe(up)">
                                      <p:cBhvr>
                                        <p:cTn id="20" dur="500"/>
                                        <p:tgtEl>
                                          <p:spTgt spid="1332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13345"/>
                                        </p:tgtEl>
                                        <p:attrNameLst>
                                          <p:attrName>style.visibility</p:attrName>
                                        </p:attrNameLst>
                                      </p:cBhvr>
                                      <p:to>
                                        <p:strVal val="visible"/>
                                      </p:to>
                                    </p:set>
                                    <p:animEffect transition="in" filter="wipe(up)">
                                      <p:cBhvr>
                                        <p:cTn id="25" dur="500"/>
                                        <p:tgtEl>
                                          <p:spTgt spid="13345"/>
                                        </p:tgtEl>
                                      </p:cBhvr>
                                    </p:animEffect>
                                  </p:childTnLst>
                                </p:cTn>
                              </p:par>
                            </p:childTnLst>
                          </p:cTn>
                        </p:par>
                        <p:par>
                          <p:cTn id="26" fill="hold" nodeType="afterGroup">
                            <p:stCondLst>
                              <p:cond delay="500"/>
                            </p:stCondLst>
                            <p:childTnLst>
                              <p:par>
                                <p:cTn id="27" presetID="22" presetClass="entr" presetSubtype="1" fill="hold" grpId="0" nodeType="afterEffect">
                                  <p:stCondLst>
                                    <p:cond delay="500"/>
                                  </p:stCondLst>
                                  <p:childTnLst>
                                    <p:set>
                                      <p:cBhvr>
                                        <p:cTn id="28" dur="1" fill="hold">
                                          <p:stCondLst>
                                            <p:cond delay="0"/>
                                          </p:stCondLst>
                                        </p:cTn>
                                        <p:tgtEl>
                                          <p:spTgt spid="13330"/>
                                        </p:tgtEl>
                                        <p:attrNameLst>
                                          <p:attrName>style.visibility</p:attrName>
                                        </p:attrNameLst>
                                      </p:cBhvr>
                                      <p:to>
                                        <p:strVal val="visible"/>
                                      </p:to>
                                    </p:set>
                                    <p:animEffect transition="in" filter="wipe(up)">
                                      <p:cBhvr>
                                        <p:cTn id="29" dur="500"/>
                                        <p:tgtEl>
                                          <p:spTgt spid="13330"/>
                                        </p:tgtEl>
                                      </p:cBhvr>
                                    </p:animEffect>
                                  </p:childTnLst>
                                </p:cTn>
                              </p:par>
                            </p:childTnLst>
                          </p:cTn>
                        </p:par>
                        <p:par>
                          <p:cTn id="30" fill="hold" nodeType="afterGroup">
                            <p:stCondLst>
                              <p:cond delay="1500"/>
                            </p:stCondLst>
                            <p:childTnLst>
                              <p:par>
                                <p:cTn id="31" presetID="23" presetClass="entr" presetSubtype="272" fill="hold" grpId="0" nodeType="afterEffect">
                                  <p:stCondLst>
                                    <p:cond delay="500"/>
                                  </p:stCondLst>
                                  <p:childTnLst>
                                    <p:set>
                                      <p:cBhvr>
                                        <p:cTn id="32" dur="1" fill="hold">
                                          <p:stCondLst>
                                            <p:cond delay="0"/>
                                          </p:stCondLst>
                                        </p:cTn>
                                        <p:tgtEl>
                                          <p:spTgt spid="13328"/>
                                        </p:tgtEl>
                                        <p:attrNameLst>
                                          <p:attrName>style.visibility</p:attrName>
                                        </p:attrNameLst>
                                      </p:cBhvr>
                                      <p:to>
                                        <p:strVal val="visible"/>
                                      </p:to>
                                    </p:set>
                                    <p:anim calcmode="lin" valueType="num">
                                      <p:cBhvr>
                                        <p:cTn id="33" dur="500" fill="hold"/>
                                        <p:tgtEl>
                                          <p:spTgt spid="13328"/>
                                        </p:tgtEl>
                                        <p:attrNameLst>
                                          <p:attrName>ppt_w</p:attrName>
                                        </p:attrNameLst>
                                      </p:cBhvr>
                                      <p:tavLst>
                                        <p:tav tm="0">
                                          <p:val>
                                            <p:strVal val="2/3*#ppt_w"/>
                                          </p:val>
                                        </p:tav>
                                        <p:tav tm="100000">
                                          <p:val>
                                            <p:strVal val="#ppt_w"/>
                                          </p:val>
                                        </p:tav>
                                      </p:tavLst>
                                    </p:anim>
                                    <p:anim calcmode="lin" valueType="num">
                                      <p:cBhvr>
                                        <p:cTn id="34" dur="500" fill="hold"/>
                                        <p:tgtEl>
                                          <p:spTgt spid="13328"/>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4" grpId="0" autoUpdateAnimBg="0"/>
      <p:bldP spid="13325" grpId="0" autoUpdateAnimBg="0"/>
      <p:bldP spid="13328" grpId="0" animBg="1" autoUpdateAnimBg="0"/>
      <p:bldP spid="13330" grpId="0" autoUpdateAnimBg="0"/>
      <p:bldP spid="1334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80" name="Group 44"/>
          <p:cNvGrpSpPr>
            <a:grpSpLocks/>
          </p:cNvGrpSpPr>
          <p:nvPr/>
        </p:nvGrpSpPr>
        <p:grpSpPr bwMode="auto">
          <a:xfrm>
            <a:off x="0" y="0"/>
            <a:ext cx="9144000" cy="1873250"/>
            <a:chOff x="0" y="0"/>
            <a:chExt cx="5760" cy="1180"/>
          </a:xfrm>
        </p:grpSpPr>
        <p:sp>
          <p:nvSpPr>
            <p:cNvPr id="14381" name="Rectangle 45"/>
            <p:cNvSpPr>
              <a:spLocks noChangeArrowheads="1"/>
            </p:cNvSpPr>
            <p:nvPr/>
          </p:nvSpPr>
          <p:spPr bwMode="auto">
            <a:xfrm>
              <a:off x="0" y="1094"/>
              <a:ext cx="5760" cy="86"/>
            </a:xfrm>
            <a:prstGeom prst="rect">
              <a:avLst/>
            </a:prstGeom>
            <a:gradFill rotWithShape="0">
              <a:gsLst>
                <a:gs pos="0">
                  <a:srgbClr val="005782"/>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82" name="Rectangle 46"/>
            <p:cNvSpPr>
              <a:spLocks noChangeArrowheads="1"/>
            </p:cNvSpPr>
            <p:nvPr/>
          </p:nvSpPr>
          <p:spPr bwMode="auto">
            <a:xfrm>
              <a:off x="0" y="0"/>
              <a:ext cx="5760" cy="1094"/>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4341" name="Text Box 5"/>
          <p:cNvSpPr txBox="1">
            <a:spLocks noChangeArrowheads="1"/>
          </p:cNvSpPr>
          <p:nvPr/>
        </p:nvSpPr>
        <p:spPr bwMode="auto">
          <a:xfrm>
            <a:off x="904875" y="454025"/>
            <a:ext cx="4448175" cy="9207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F9DB59"/>
                </a:solidFill>
                <a:cs typeface="Times New Roman" charset="0"/>
              </a:rPr>
              <a:t>Humans Try to </a:t>
            </a:r>
            <a:br>
              <a:rPr lang="en-US" altLang="en-US" sz="3200" b="1">
                <a:solidFill>
                  <a:srgbClr val="F9DB59"/>
                </a:solidFill>
                <a:cs typeface="Times New Roman" charset="0"/>
              </a:rPr>
            </a:br>
            <a:r>
              <a:rPr lang="en-US" altLang="en-US" sz="3200" b="1">
                <a:solidFill>
                  <a:srgbClr val="F9DB59"/>
                </a:solidFill>
                <a:cs typeface="Times New Roman" charset="0"/>
              </a:rPr>
              <a:t>Control Nature</a:t>
            </a:r>
          </a:p>
        </p:txBody>
      </p:sp>
      <p:grpSp>
        <p:nvGrpSpPr>
          <p:cNvPr id="14342" name="Group 6"/>
          <p:cNvGrpSpPr>
            <a:grpSpLocks/>
          </p:cNvGrpSpPr>
          <p:nvPr/>
        </p:nvGrpSpPr>
        <p:grpSpPr bwMode="auto">
          <a:xfrm>
            <a:off x="579438" y="479425"/>
            <a:ext cx="311150" cy="366713"/>
            <a:chOff x="949" y="302"/>
            <a:chExt cx="196" cy="231"/>
          </a:xfrm>
        </p:grpSpPr>
        <p:sp>
          <p:nvSpPr>
            <p:cNvPr id="14343" name="Oval 7"/>
            <p:cNvSpPr>
              <a:spLocks noChangeArrowheads="1"/>
            </p:cNvSpPr>
            <p:nvPr/>
          </p:nvSpPr>
          <p:spPr bwMode="auto">
            <a:xfrm>
              <a:off x="954" y="321"/>
              <a:ext cx="184" cy="184"/>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14344" name="Text Box 8"/>
            <p:cNvSpPr txBox="1">
              <a:spLocks noChangeArrowheads="1"/>
            </p:cNvSpPr>
            <p:nvPr/>
          </p:nvSpPr>
          <p:spPr bwMode="auto">
            <a:xfrm>
              <a:off x="949"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2</a:t>
              </a:r>
              <a:endParaRPr lang="en-US" altLang="en-US" sz="1400"/>
            </a:p>
          </p:txBody>
        </p:sp>
      </p:grpSp>
      <p:sp>
        <p:nvSpPr>
          <p:cNvPr id="14345" name="Text Box 9"/>
          <p:cNvSpPr txBox="1">
            <a:spLocks noChangeArrowheads="1"/>
          </p:cNvSpPr>
          <p:nvPr/>
        </p:nvSpPr>
        <p:spPr bwMode="auto">
          <a:xfrm>
            <a:off x="1982788" y="2678113"/>
            <a:ext cx="5113337"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cs typeface="Times" charset="0"/>
              </a:rPr>
              <a:t>1. </a:t>
            </a:r>
            <a:r>
              <a:rPr lang="en-US" altLang="en-US" sz="1800"/>
              <a:t>Look at the graphic to help organize your thoughts. List the effects of the development of agriculture.</a:t>
            </a:r>
            <a:r>
              <a:rPr lang="en-US" altLang="en-US" sz="1800">
                <a:cs typeface="Times" charset="0"/>
              </a:rPr>
              <a:t> </a:t>
            </a:r>
          </a:p>
        </p:txBody>
      </p:sp>
      <p:grpSp>
        <p:nvGrpSpPr>
          <p:cNvPr id="14346" name="Group 10"/>
          <p:cNvGrpSpPr>
            <a:grpSpLocks/>
          </p:cNvGrpSpPr>
          <p:nvPr/>
        </p:nvGrpSpPr>
        <p:grpSpPr bwMode="auto">
          <a:xfrm>
            <a:off x="1954213" y="2190750"/>
            <a:ext cx="5260975" cy="400050"/>
            <a:chOff x="1231" y="1380"/>
            <a:chExt cx="3314" cy="252"/>
          </a:xfrm>
        </p:grpSpPr>
        <p:sp>
          <p:nvSpPr>
            <p:cNvPr id="14347" name="AutoShape 11"/>
            <p:cNvSpPr>
              <a:spLocks noChangeArrowheads="1"/>
            </p:cNvSpPr>
            <p:nvPr/>
          </p:nvSpPr>
          <p:spPr bwMode="auto">
            <a:xfrm>
              <a:off x="1231" y="1406"/>
              <a:ext cx="3314" cy="190"/>
            </a:xfrm>
            <a:prstGeom prst="roundRect">
              <a:avLst>
                <a:gd name="adj" fmla="val 16667"/>
              </a:avLst>
            </a:prstGeom>
            <a:solidFill>
              <a:srgbClr val="F9DB59"/>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8" name="Oval 12"/>
            <p:cNvSpPr>
              <a:spLocks noChangeArrowheads="1"/>
            </p:cNvSpPr>
            <p:nvPr/>
          </p:nvSpPr>
          <p:spPr bwMode="auto">
            <a:xfrm>
              <a:off x="2767" y="1380"/>
              <a:ext cx="241" cy="241"/>
            </a:xfrm>
            <a:prstGeom prst="ellipse">
              <a:avLst/>
            </a:prstGeom>
            <a:solidFill>
              <a:srgbClr val="3232CA"/>
            </a:solidFill>
            <a:ln>
              <a:noFill/>
            </a:ln>
            <a:effectLst/>
            <a:extLst>
              <a:ext uri="{91240B29-F687-4F45-9708-019B960494DF}">
                <a14:hiddenLine xmlns:a14="http://schemas.microsoft.com/office/drawing/2010/main" w="38100">
                  <a:solidFill>
                    <a:srgbClr val="3EACC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49" name="Text Box 13"/>
            <p:cNvSpPr txBox="1">
              <a:spLocks noChangeArrowheads="1"/>
            </p:cNvSpPr>
            <p:nvPr/>
          </p:nvSpPr>
          <p:spPr bwMode="auto">
            <a:xfrm>
              <a:off x="2241" y="1414"/>
              <a:ext cx="519" cy="19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Section</a:t>
              </a:r>
              <a:endParaRPr lang="en-US" altLang="en-US" sz="1400" b="1">
                <a:solidFill>
                  <a:srgbClr val="18B0B4"/>
                </a:solidFill>
                <a:latin typeface="Helvetica" charset="0"/>
              </a:endParaRPr>
            </a:p>
          </p:txBody>
        </p:sp>
        <p:sp>
          <p:nvSpPr>
            <p:cNvPr id="14350" name="Text Box 14"/>
            <p:cNvSpPr txBox="1">
              <a:spLocks noChangeArrowheads="1"/>
            </p:cNvSpPr>
            <p:nvPr/>
          </p:nvSpPr>
          <p:spPr bwMode="auto">
            <a:xfrm>
              <a:off x="2787" y="1382"/>
              <a:ext cx="205" cy="2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chemeClr val="bg1"/>
                  </a:solidFill>
                  <a:latin typeface="Helvetica" charset="0"/>
                </a:rPr>
                <a:t>2</a:t>
              </a:r>
              <a:endParaRPr lang="en-US" altLang="en-US" sz="1400"/>
            </a:p>
          </p:txBody>
        </p:sp>
        <p:sp>
          <p:nvSpPr>
            <p:cNvPr id="14351" name="Text Box 15"/>
            <p:cNvSpPr txBox="1">
              <a:spLocks noChangeArrowheads="1"/>
            </p:cNvSpPr>
            <p:nvPr/>
          </p:nvSpPr>
          <p:spPr bwMode="auto">
            <a:xfrm>
              <a:off x="3001" y="1414"/>
              <a:ext cx="774" cy="19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Assessment</a:t>
              </a:r>
            </a:p>
          </p:txBody>
        </p:sp>
      </p:grpSp>
      <p:sp>
        <p:nvSpPr>
          <p:cNvPr id="14352" name="Text Box 16"/>
          <p:cNvSpPr txBox="1">
            <a:spLocks noChangeArrowheads="1"/>
          </p:cNvSpPr>
          <p:nvPr/>
        </p:nvSpPr>
        <p:spPr bwMode="auto">
          <a:xfrm>
            <a:off x="7654925" y="6348413"/>
            <a:ext cx="13255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b="1" i="1"/>
              <a:t>continued . . .</a:t>
            </a:r>
            <a:endParaRPr lang="en-US" altLang="en-US" sz="1600" b="1"/>
          </a:p>
        </p:txBody>
      </p:sp>
      <p:sp>
        <p:nvSpPr>
          <p:cNvPr id="14378" name="AutoShape 42">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chemeClr val="bg1"/>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379" name="Text Box 43">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chemeClr val="bg1"/>
                </a:solidFill>
                <a:latin typeface="Helvetica" charset="0"/>
              </a:rPr>
              <a:t>HOME</a:t>
            </a:r>
          </a:p>
        </p:txBody>
      </p:sp>
      <p:grpSp>
        <p:nvGrpSpPr>
          <p:cNvPr id="14399" name="Group 63"/>
          <p:cNvGrpSpPr>
            <a:grpSpLocks/>
          </p:cNvGrpSpPr>
          <p:nvPr/>
        </p:nvGrpSpPr>
        <p:grpSpPr bwMode="auto">
          <a:xfrm>
            <a:off x="1273175" y="3416300"/>
            <a:ext cx="6683375" cy="2930525"/>
            <a:chOff x="802" y="2152"/>
            <a:chExt cx="4210" cy="1846"/>
          </a:xfrm>
        </p:grpSpPr>
        <p:cxnSp>
          <p:nvCxnSpPr>
            <p:cNvPr id="14400" name="AutoShape 64"/>
            <p:cNvCxnSpPr>
              <a:cxnSpLocks noChangeShapeType="1"/>
              <a:stCxn id="14412" idx="4"/>
              <a:endCxn id="14401" idx="2"/>
            </p:cNvCxnSpPr>
            <p:nvPr/>
          </p:nvCxnSpPr>
          <p:spPr bwMode="auto">
            <a:xfrm>
              <a:off x="2877" y="3292"/>
              <a:ext cx="1025" cy="309"/>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01" name="Oval 65"/>
            <p:cNvSpPr>
              <a:spLocks noChangeArrowheads="1"/>
            </p:cNvSpPr>
            <p:nvPr/>
          </p:nvSpPr>
          <p:spPr bwMode="auto">
            <a:xfrm>
              <a:off x="3910" y="3334"/>
              <a:ext cx="1052" cy="534"/>
            </a:xfrm>
            <a:prstGeom prst="ellipse">
              <a:avLst/>
            </a:prstGeom>
            <a:solidFill>
              <a:schemeClr val="bg1"/>
            </a:solidFill>
            <a:ln w="254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4402" name="AutoShape 66"/>
            <p:cNvCxnSpPr>
              <a:cxnSpLocks noChangeShapeType="1"/>
              <a:stCxn id="14412" idx="0"/>
              <a:endCxn id="14403" idx="2"/>
            </p:cNvCxnSpPr>
            <p:nvPr/>
          </p:nvCxnSpPr>
          <p:spPr bwMode="auto">
            <a:xfrm flipV="1">
              <a:off x="2877" y="2641"/>
              <a:ext cx="1075" cy="203"/>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03" name="Oval 67"/>
            <p:cNvSpPr>
              <a:spLocks noChangeArrowheads="1"/>
            </p:cNvSpPr>
            <p:nvPr/>
          </p:nvSpPr>
          <p:spPr bwMode="auto">
            <a:xfrm>
              <a:off x="3960" y="2374"/>
              <a:ext cx="1052" cy="534"/>
            </a:xfrm>
            <a:prstGeom prst="ellipse">
              <a:avLst/>
            </a:prstGeom>
            <a:solidFill>
              <a:schemeClr val="bg1"/>
            </a:solidFill>
            <a:ln w="254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4404" name="AutoShape 68"/>
            <p:cNvCxnSpPr>
              <a:cxnSpLocks noChangeShapeType="1"/>
              <a:stCxn id="14412" idx="0"/>
              <a:endCxn id="14406" idx="6"/>
            </p:cNvCxnSpPr>
            <p:nvPr/>
          </p:nvCxnSpPr>
          <p:spPr bwMode="auto">
            <a:xfrm flipH="1" flipV="1">
              <a:off x="1862" y="2641"/>
              <a:ext cx="1015" cy="203"/>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05" name="AutoShape 69"/>
            <p:cNvCxnSpPr>
              <a:cxnSpLocks noChangeShapeType="1"/>
            </p:cNvCxnSpPr>
            <p:nvPr/>
          </p:nvCxnSpPr>
          <p:spPr bwMode="auto">
            <a:xfrm flipH="1">
              <a:off x="1592" y="3292"/>
              <a:ext cx="1285" cy="328"/>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06" name="Oval 70"/>
            <p:cNvSpPr>
              <a:spLocks noChangeArrowheads="1"/>
            </p:cNvSpPr>
            <p:nvPr/>
          </p:nvSpPr>
          <p:spPr bwMode="auto">
            <a:xfrm>
              <a:off x="802" y="2374"/>
              <a:ext cx="1052" cy="534"/>
            </a:xfrm>
            <a:prstGeom prst="ellipse">
              <a:avLst/>
            </a:prstGeom>
            <a:solidFill>
              <a:schemeClr val="bg1"/>
            </a:solidFill>
            <a:ln w="254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07" name="Oval 71"/>
            <p:cNvSpPr>
              <a:spLocks noChangeArrowheads="1"/>
            </p:cNvSpPr>
            <p:nvPr/>
          </p:nvSpPr>
          <p:spPr bwMode="auto">
            <a:xfrm>
              <a:off x="880" y="3340"/>
              <a:ext cx="1052" cy="534"/>
            </a:xfrm>
            <a:prstGeom prst="ellipse">
              <a:avLst/>
            </a:prstGeom>
            <a:solidFill>
              <a:schemeClr val="bg1"/>
            </a:solidFill>
            <a:ln w="254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08" name="Oval 72"/>
            <p:cNvSpPr>
              <a:spLocks noChangeArrowheads="1"/>
            </p:cNvSpPr>
            <p:nvPr/>
          </p:nvSpPr>
          <p:spPr bwMode="auto">
            <a:xfrm>
              <a:off x="2366" y="3464"/>
              <a:ext cx="1052" cy="534"/>
            </a:xfrm>
            <a:prstGeom prst="ellipse">
              <a:avLst/>
            </a:prstGeom>
            <a:solidFill>
              <a:schemeClr val="bg1"/>
            </a:solidFill>
            <a:ln w="254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09" name="Oval 73"/>
            <p:cNvSpPr>
              <a:spLocks noChangeArrowheads="1"/>
            </p:cNvSpPr>
            <p:nvPr/>
          </p:nvSpPr>
          <p:spPr bwMode="auto">
            <a:xfrm>
              <a:off x="2374" y="2152"/>
              <a:ext cx="1052" cy="534"/>
            </a:xfrm>
            <a:prstGeom prst="ellipse">
              <a:avLst/>
            </a:prstGeom>
            <a:solidFill>
              <a:schemeClr val="bg1"/>
            </a:solidFill>
            <a:ln w="254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4410" name="AutoShape 74"/>
            <p:cNvCxnSpPr>
              <a:cxnSpLocks noChangeShapeType="1"/>
            </p:cNvCxnSpPr>
            <p:nvPr/>
          </p:nvCxnSpPr>
          <p:spPr bwMode="auto">
            <a:xfrm>
              <a:off x="2884" y="2694"/>
              <a:ext cx="1" cy="15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11" name="AutoShape 75"/>
            <p:cNvCxnSpPr>
              <a:cxnSpLocks noChangeShapeType="1"/>
            </p:cNvCxnSpPr>
            <p:nvPr/>
          </p:nvCxnSpPr>
          <p:spPr bwMode="auto">
            <a:xfrm>
              <a:off x="2879" y="3305"/>
              <a:ext cx="1" cy="150"/>
            </a:xfrm>
            <a:prstGeom prst="straightConnector1">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12" name="Oval 76"/>
            <p:cNvSpPr>
              <a:spLocks noChangeArrowheads="1"/>
            </p:cNvSpPr>
            <p:nvPr/>
          </p:nvSpPr>
          <p:spPr bwMode="auto">
            <a:xfrm>
              <a:off x="1806" y="2852"/>
              <a:ext cx="2142" cy="432"/>
            </a:xfrm>
            <a:prstGeom prst="ellipse">
              <a:avLst/>
            </a:prstGeom>
            <a:solidFill>
              <a:schemeClr val="bg1"/>
            </a:solidFill>
            <a:ln w="25400">
              <a:solidFill>
                <a:schemeClr val="accent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413" name="Text Box 77"/>
            <p:cNvSpPr txBox="1">
              <a:spLocks noChangeArrowheads="1"/>
            </p:cNvSpPr>
            <p:nvPr/>
          </p:nvSpPr>
          <p:spPr bwMode="auto">
            <a:xfrm>
              <a:off x="1935" y="2956"/>
              <a:ext cx="189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600" b="1">
                  <a:latin typeface="Helvetica" charset="0"/>
                </a:rPr>
                <a:t>Development of Agriculture</a:t>
              </a:r>
            </a:p>
          </p:txBody>
        </p:sp>
      </p:grpSp>
      <p:sp>
        <p:nvSpPr>
          <p:cNvPr id="14414" name="Text Box 78"/>
          <p:cNvSpPr txBox="1">
            <a:spLocks noChangeArrowheads="1"/>
          </p:cNvSpPr>
          <p:nvPr/>
        </p:nvSpPr>
        <p:spPr bwMode="auto">
          <a:xfrm>
            <a:off x="1447800" y="3978275"/>
            <a:ext cx="13716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1400">
                <a:latin typeface="Helvetica" charset="0"/>
              </a:rPr>
              <a:t>More available food</a:t>
            </a:r>
          </a:p>
        </p:txBody>
      </p:sp>
      <p:sp>
        <p:nvSpPr>
          <p:cNvPr id="14415" name="Text Box 79"/>
          <p:cNvSpPr txBox="1">
            <a:spLocks noChangeArrowheads="1"/>
          </p:cNvSpPr>
          <p:nvPr/>
        </p:nvSpPr>
        <p:spPr bwMode="auto">
          <a:xfrm>
            <a:off x="3810000" y="3657600"/>
            <a:ext cx="1593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a:latin typeface="Helvetica" charset="0"/>
              </a:rPr>
              <a:t>Rise in population</a:t>
            </a:r>
          </a:p>
        </p:txBody>
      </p:sp>
      <p:sp>
        <p:nvSpPr>
          <p:cNvPr id="14416" name="Text Box 80"/>
          <p:cNvSpPr txBox="1">
            <a:spLocks noChangeArrowheads="1"/>
          </p:cNvSpPr>
          <p:nvPr/>
        </p:nvSpPr>
        <p:spPr bwMode="auto">
          <a:xfrm>
            <a:off x="1447800" y="5562600"/>
            <a:ext cx="16033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a:latin typeface="Helvetica" charset="0"/>
              </a:rPr>
              <a:t>New farming tools</a:t>
            </a:r>
          </a:p>
        </p:txBody>
      </p:sp>
      <p:sp>
        <p:nvSpPr>
          <p:cNvPr id="14417" name="Text Box 81"/>
          <p:cNvSpPr txBox="1">
            <a:spLocks noChangeArrowheads="1"/>
          </p:cNvSpPr>
          <p:nvPr/>
        </p:nvSpPr>
        <p:spPr bwMode="auto">
          <a:xfrm>
            <a:off x="6324600" y="3902075"/>
            <a:ext cx="16002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1400">
                <a:latin typeface="Helvetica" charset="0"/>
              </a:rPr>
              <a:t>Emergence of farming villages</a:t>
            </a:r>
          </a:p>
        </p:txBody>
      </p:sp>
      <p:sp>
        <p:nvSpPr>
          <p:cNvPr id="14418" name="Text Box 82"/>
          <p:cNvSpPr txBox="1">
            <a:spLocks noChangeArrowheads="1"/>
          </p:cNvSpPr>
          <p:nvPr/>
        </p:nvSpPr>
        <p:spPr bwMode="auto">
          <a:xfrm>
            <a:off x="3962400" y="5654675"/>
            <a:ext cx="12192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1400">
                <a:latin typeface="Helvetica" charset="0"/>
              </a:rPr>
              <a:t>More stable communities</a:t>
            </a:r>
          </a:p>
        </p:txBody>
      </p:sp>
      <p:sp>
        <p:nvSpPr>
          <p:cNvPr id="14419" name="Text Box 83"/>
          <p:cNvSpPr txBox="1">
            <a:spLocks noChangeArrowheads="1"/>
          </p:cNvSpPr>
          <p:nvPr/>
        </p:nvSpPr>
        <p:spPr bwMode="auto">
          <a:xfrm>
            <a:off x="6324600" y="5426075"/>
            <a:ext cx="14478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1400">
                <a:latin typeface="Helvetica" charset="0"/>
              </a:rPr>
              <a:t>More cultural developments</a:t>
            </a:r>
          </a:p>
        </p:txBody>
      </p:sp>
      <p:sp>
        <p:nvSpPr>
          <p:cNvPr id="14421" name="AutoShape 85">
            <a:hlinkClick r:id="rId2" action="ppaction://hlinkfile"/>
          </p:cNvPr>
          <p:cNvSpPr>
            <a:spLocks noChangeArrowheads="1"/>
          </p:cNvSpPr>
          <p:nvPr/>
        </p:nvSpPr>
        <p:spPr bwMode="auto">
          <a:xfrm>
            <a:off x="238125" y="1985963"/>
            <a:ext cx="731838"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63500" dir="2212194"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4345"/>
                                        </p:tgtEl>
                                        <p:attrNameLst>
                                          <p:attrName>style.visibility</p:attrName>
                                        </p:attrNameLst>
                                      </p:cBhvr>
                                      <p:to>
                                        <p:strVal val="visible"/>
                                      </p:to>
                                    </p:set>
                                    <p:animEffect transition="in" filter="wipe(left)">
                                      <p:cBhvr>
                                        <p:cTn id="7" dur="500"/>
                                        <p:tgtEl>
                                          <p:spTgt spid="14345"/>
                                        </p:tgtEl>
                                      </p:cBhvr>
                                    </p:animEffect>
                                  </p:childTnLst>
                                </p:cTn>
                              </p:par>
                            </p:childTnLst>
                          </p:cTn>
                        </p:par>
                        <p:par>
                          <p:cTn id="8" fill="hold" nodeType="afterGroup">
                            <p:stCondLst>
                              <p:cond delay="1000"/>
                            </p:stCondLst>
                            <p:childTnLst>
                              <p:par>
                                <p:cTn id="9" presetID="23" presetClass="entr" presetSubtype="272" fill="hold" nodeType="afterEffect">
                                  <p:stCondLst>
                                    <p:cond delay="1000"/>
                                  </p:stCondLst>
                                  <p:childTnLst>
                                    <p:set>
                                      <p:cBhvr>
                                        <p:cTn id="10" dur="1" fill="hold">
                                          <p:stCondLst>
                                            <p:cond delay="0"/>
                                          </p:stCondLst>
                                        </p:cTn>
                                        <p:tgtEl>
                                          <p:spTgt spid="14399"/>
                                        </p:tgtEl>
                                        <p:attrNameLst>
                                          <p:attrName>style.visibility</p:attrName>
                                        </p:attrNameLst>
                                      </p:cBhvr>
                                      <p:to>
                                        <p:strVal val="visible"/>
                                      </p:to>
                                    </p:set>
                                    <p:anim calcmode="lin" valueType="num">
                                      <p:cBhvr>
                                        <p:cTn id="11" dur="500" fill="hold"/>
                                        <p:tgtEl>
                                          <p:spTgt spid="14399"/>
                                        </p:tgtEl>
                                        <p:attrNameLst>
                                          <p:attrName>ppt_w</p:attrName>
                                        </p:attrNameLst>
                                      </p:cBhvr>
                                      <p:tavLst>
                                        <p:tav tm="0">
                                          <p:val>
                                            <p:strVal val="2/3*#ppt_w"/>
                                          </p:val>
                                        </p:tav>
                                        <p:tav tm="100000">
                                          <p:val>
                                            <p:strVal val="#ppt_w"/>
                                          </p:val>
                                        </p:tav>
                                      </p:tavLst>
                                    </p:anim>
                                    <p:anim calcmode="lin" valueType="num">
                                      <p:cBhvr>
                                        <p:cTn id="12" dur="500" fill="hold"/>
                                        <p:tgtEl>
                                          <p:spTgt spid="14399"/>
                                        </p:tgtEl>
                                        <p:attrNameLst>
                                          <p:attrName>ppt_h</p:attrName>
                                        </p:attrNameLst>
                                      </p:cBhvr>
                                      <p:tavLst>
                                        <p:tav tm="0">
                                          <p:val>
                                            <p:strVal val="2/3*#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4414"/>
                                        </p:tgtEl>
                                        <p:attrNameLst>
                                          <p:attrName>style.visibility</p:attrName>
                                        </p:attrNameLst>
                                      </p:cBhvr>
                                      <p:to>
                                        <p:strVal val="visible"/>
                                      </p:to>
                                    </p:set>
                                    <p:anim calcmode="lin" valueType="num">
                                      <p:cBhvr>
                                        <p:cTn id="17" dur="500" fill="hold"/>
                                        <p:tgtEl>
                                          <p:spTgt spid="14414"/>
                                        </p:tgtEl>
                                        <p:attrNameLst>
                                          <p:attrName>ppt_w</p:attrName>
                                        </p:attrNameLst>
                                      </p:cBhvr>
                                      <p:tavLst>
                                        <p:tav tm="0">
                                          <p:val>
                                            <p:fltVal val="0"/>
                                          </p:val>
                                        </p:tav>
                                        <p:tav tm="100000">
                                          <p:val>
                                            <p:strVal val="#ppt_w"/>
                                          </p:val>
                                        </p:tav>
                                      </p:tavLst>
                                    </p:anim>
                                    <p:anim calcmode="lin" valueType="num">
                                      <p:cBhvr>
                                        <p:cTn id="18" dur="500" fill="hold"/>
                                        <p:tgtEl>
                                          <p:spTgt spid="14414"/>
                                        </p:tgtEl>
                                        <p:attrNameLst>
                                          <p:attrName>ppt_h</p:attrName>
                                        </p:attrNameLst>
                                      </p:cBhvr>
                                      <p:tavLst>
                                        <p:tav tm="0">
                                          <p:val>
                                            <p:fltVal val="0"/>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4415"/>
                                        </p:tgtEl>
                                        <p:attrNameLst>
                                          <p:attrName>style.visibility</p:attrName>
                                        </p:attrNameLst>
                                      </p:cBhvr>
                                      <p:to>
                                        <p:strVal val="visible"/>
                                      </p:to>
                                    </p:set>
                                    <p:anim calcmode="lin" valueType="num">
                                      <p:cBhvr>
                                        <p:cTn id="23" dur="500" fill="hold"/>
                                        <p:tgtEl>
                                          <p:spTgt spid="14415"/>
                                        </p:tgtEl>
                                        <p:attrNameLst>
                                          <p:attrName>ppt_w</p:attrName>
                                        </p:attrNameLst>
                                      </p:cBhvr>
                                      <p:tavLst>
                                        <p:tav tm="0">
                                          <p:val>
                                            <p:fltVal val="0"/>
                                          </p:val>
                                        </p:tav>
                                        <p:tav tm="100000">
                                          <p:val>
                                            <p:strVal val="#ppt_w"/>
                                          </p:val>
                                        </p:tav>
                                      </p:tavLst>
                                    </p:anim>
                                    <p:anim calcmode="lin" valueType="num">
                                      <p:cBhvr>
                                        <p:cTn id="24" dur="500" fill="hold"/>
                                        <p:tgtEl>
                                          <p:spTgt spid="14415"/>
                                        </p:tgtEl>
                                        <p:attrNameLst>
                                          <p:attrName>ppt_h</p:attrName>
                                        </p:attrNameLst>
                                      </p:cBhvr>
                                      <p:tavLst>
                                        <p:tav tm="0">
                                          <p:val>
                                            <p:fltVal val="0"/>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4417"/>
                                        </p:tgtEl>
                                        <p:attrNameLst>
                                          <p:attrName>style.visibility</p:attrName>
                                        </p:attrNameLst>
                                      </p:cBhvr>
                                      <p:to>
                                        <p:strVal val="visible"/>
                                      </p:to>
                                    </p:set>
                                    <p:anim calcmode="lin" valueType="num">
                                      <p:cBhvr>
                                        <p:cTn id="29" dur="500" fill="hold"/>
                                        <p:tgtEl>
                                          <p:spTgt spid="14417"/>
                                        </p:tgtEl>
                                        <p:attrNameLst>
                                          <p:attrName>ppt_w</p:attrName>
                                        </p:attrNameLst>
                                      </p:cBhvr>
                                      <p:tavLst>
                                        <p:tav tm="0">
                                          <p:val>
                                            <p:fltVal val="0"/>
                                          </p:val>
                                        </p:tav>
                                        <p:tav tm="100000">
                                          <p:val>
                                            <p:strVal val="#ppt_w"/>
                                          </p:val>
                                        </p:tav>
                                      </p:tavLst>
                                    </p:anim>
                                    <p:anim calcmode="lin" valueType="num">
                                      <p:cBhvr>
                                        <p:cTn id="30" dur="500" fill="hold"/>
                                        <p:tgtEl>
                                          <p:spTgt spid="14417"/>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4419"/>
                                        </p:tgtEl>
                                        <p:attrNameLst>
                                          <p:attrName>style.visibility</p:attrName>
                                        </p:attrNameLst>
                                      </p:cBhvr>
                                      <p:to>
                                        <p:strVal val="visible"/>
                                      </p:to>
                                    </p:set>
                                    <p:anim calcmode="lin" valueType="num">
                                      <p:cBhvr>
                                        <p:cTn id="35" dur="500" fill="hold"/>
                                        <p:tgtEl>
                                          <p:spTgt spid="14419"/>
                                        </p:tgtEl>
                                        <p:attrNameLst>
                                          <p:attrName>ppt_w</p:attrName>
                                        </p:attrNameLst>
                                      </p:cBhvr>
                                      <p:tavLst>
                                        <p:tav tm="0">
                                          <p:val>
                                            <p:fltVal val="0"/>
                                          </p:val>
                                        </p:tav>
                                        <p:tav tm="100000">
                                          <p:val>
                                            <p:strVal val="#ppt_w"/>
                                          </p:val>
                                        </p:tav>
                                      </p:tavLst>
                                    </p:anim>
                                    <p:anim calcmode="lin" valueType="num">
                                      <p:cBhvr>
                                        <p:cTn id="36" dur="500" fill="hold"/>
                                        <p:tgtEl>
                                          <p:spTgt spid="14419"/>
                                        </p:tgtEl>
                                        <p:attrNameLst>
                                          <p:attrName>ppt_h</p:attrName>
                                        </p:attrNameLst>
                                      </p:cBhvr>
                                      <p:tavLst>
                                        <p:tav tm="0">
                                          <p:val>
                                            <p:fltVal val="0"/>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4418"/>
                                        </p:tgtEl>
                                        <p:attrNameLst>
                                          <p:attrName>style.visibility</p:attrName>
                                        </p:attrNameLst>
                                      </p:cBhvr>
                                      <p:to>
                                        <p:strVal val="visible"/>
                                      </p:to>
                                    </p:set>
                                    <p:anim calcmode="lin" valueType="num">
                                      <p:cBhvr>
                                        <p:cTn id="41" dur="500" fill="hold"/>
                                        <p:tgtEl>
                                          <p:spTgt spid="14418"/>
                                        </p:tgtEl>
                                        <p:attrNameLst>
                                          <p:attrName>ppt_w</p:attrName>
                                        </p:attrNameLst>
                                      </p:cBhvr>
                                      <p:tavLst>
                                        <p:tav tm="0">
                                          <p:val>
                                            <p:fltVal val="0"/>
                                          </p:val>
                                        </p:tav>
                                        <p:tav tm="100000">
                                          <p:val>
                                            <p:strVal val="#ppt_w"/>
                                          </p:val>
                                        </p:tav>
                                      </p:tavLst>
                                    </p:anim>
                                    <p:anim calcmode="lin" valueType="num">
                                      <p:cBhvr>
                                        <p:cTn id="42" dur="500" fill="hold"/>
                                        <p:tgtEl>
                                          <p:spTgt spid="14418"/>
                                        </p:tgtEl>
                                        <p:attrNameLst>
                                          <p:attrName>ppt_h</p:attrName>
                                        </p:attrNameLst>
                                      </p:cBhvr>
                                      <p:tavLst>
                                        <p:tav tm="0">
                                          <p:val>
                                            <p:fltVal val="0"/>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4416"/>
                                        </p:tgtEl>
                                        <p:attrNameLst>
                                          <p:attrName>style.visibility</p:attrName>
                                        </p:attrNameLst>
                                      </p:cBhvr>
                                      <p:to>
                                        <p:strVal val="visible"/>
                                      </p:to>
                                    </p:set>
                                    <p:anim calcmode="lin" valueType="num">
                                      <p:cBhvr>
                                        <p:cTn id="47" dur="500" fill="hold"/>
                                        <p:tgtEl>
                                          <p:spTgt spid="14416"/>
                                        </p:tgtEl>
                                        <p:attrNameLst>
                                          <p:attrName>ppt_w</p:attrName>
                                        </p:attrNameLst>
                                      </p:cBhvr>
                                      <p:tavLst>
                                        <p:tav tm="0">
                                          <p:val>
                                            <p:fltVal val="0"/>
                                          </p:val>
                                        </p:tav>
                                        <p:tav tm="100000">
                                          <p:val>
                                            <p:strVal val="#ppt_w"/>
                                          </p:val>
                                        </p:tav>
                                      </p:tavLst>
                                    </p:anim>
                                    <p:anim calcmode="lin" valueType="num">
                                      <p:cBhvr>
                                        <p:cTn id="48" dur="500" fill="hold"/>
                                        <p:tgtEl>
                                          <p:spTgt spid="14416"/>
                                        </p:tgtEl>
                                        <p:attrNameLst>
                                          <p:attrName>ppt_h</p:attrName>
                                        </p:attrNameLst>
                                      </p:cBhvr>
                                      <p:tavLst>
                                        <p:tav tm="0">
                                          <p:val>
                                            <p:fltVal val="0"/>
                                          </p:val>
                                        </p:tav>
                                        <p:tav tm="100000">
                                          <p:val>
                                            <p:strVal val="#ppt_h"/>
                                          </p:val>
                                        </p:tav>
                                      </p:tavLst>
                                    </p:anim>
                                  </p:childTnLst>
                                </p:cTn>
                              </p:par>
                            </p:childTnLst>
                          </p:cTn>
                        </p:par>
                        <p:par>
                          <p:cTn id="49" fill="hold" nodeType="afterGroup">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14352"/>
                                        </p:tgtEl>
                                        <p:attrNameLst>
                                          <p:attrName>style.visibility</p:attrName>
                                        </p:attrNameLst>
                                      </p:cBhvr>
                                      <p:to>
                                        <p:strVal val="visible"/>
                                      </p:to>
                                    </p:set>
                                    <p:animEffect transition="in" filter="wipe(left)">
                                      <p:cBhvr>
                                        <p:cTn id="52" dur="500"/>
                                        <p:tgtEl>
                                          <p:spTgt spid="143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autoUpdateAnimBg="0"/>
      <p:bldP spid="14352" grpId="0" autoUpdateAnimBg="0"/>
      <p:bldP spid="14414" grpId="0" autoUpdateAnimBg="0"/>
      <p:bldP spid="14415" grpId="0" autoUpdateAnimBg="0"/>
      <p:bldP spid="14416" grpId="0" autoUpdateAnimBg="0"/>
      <p:bldP spid="14417" grpId="0" autoUpdateAnimBg="0"/>
      <p:bldP spid="14418" grpId="0" autoUpdateAnimBg="0"/>
      <p:bldP spid="1441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411" name="Group 27"/>
          <p:cNvGrpSpPr>
            <a:grpSpLocks/>
          </p:cNvGrpSpPr>
          <p:nvPr/>
        </p:nvGrpSpPr>
        <p:grpSpPr bwMode="auto">
          <a:xfrm>
            <a:off x="0" y="0"/>
            <a:ext cx="9144000" cy="1873250"/>
            <a:chOff x="0" y="0"/>
            <a:chExt cx="5760" cy="1180"/>
          </a:xfrm>
        </p:grpSpPr>
        <p:sp>
          <p:nvSpPr>
            <p:cNvPr id="16412" name="Rectangle 28"/>
            <p:cNvSpPr>
              <a:spLocks noChangeArrowheads="1"/>
            </p:cNvSpPr>
            <p:nvPr/>
          </p:nvSpPr>
          <p:spPr bwMode="auto">
            <a:xfrm>
              <a:off x="0" y="1094"/>
              <a:ext cx="5760" cy="86"/>
            </a:xfrm>
            <a:prstGeom prst="rect">
              <a:avLst/>
            </a:prstGeom>
            <a:gradFill rotWithShape="0">
              <a:gsLst>
                <a:gs pos="0">
                  <a:srgbClr val="005782"/>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3" name="Rectangle 29"/>
            <p:cNvSpPr>
              <a:spLocks noChangeArrowheads="1"/>
            </p:cNvSpPr>
            <p:nvPr/>
          </p:nvSpPr>
          <p:spPr bwMode="auto">
            <a:xfrm>
              <a:off x="0" y="0"/>
              <a:ext cx="5760" cy="1094"/>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6389" name="Text Box 5"/>
          <p:cNvSpPr txBox="1">
            <a:spLocks noChangeArrowheads="1"/>
          </p:cNvSpPr>
          <p:nvPr/>
        </p:nvSpPr>
        <p:spPr bwMode="auto">
          <a:xfrm>
            <a:off x="904875" y="454025"/>
            <a:ext cx="4448175" cy="9207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F9DB59"/>
                </a:solidFill>
                <a:cs typeface="Times New Roman" charset="0"/>
              </a:rPr>
              <a:t>Humans Try to </a:t>
            </a:r>
            <a:br>
              <a:rPr lang="en-US" altLang="en-US" sz="3200" b="1">
                <a:solidFill>
                  <a:srgbClr val="F9DB59"/>
                </a:solidFill>
                <a:cs typeface="Times New Roman" charset="0"/>
              </a:rPr>
            </a:br>
            <a:r>
              <a:rPr lang="en-US" altLang="en-US" sz="3200" b="1">
                <a:solidFill>
                  <a:srgbClr val="F9DB59"/>
                </a:solidFill>
                <a:cs typeface="Times New Roman" charset="0"/>
              </a:rPr>
              <a:t>Control Nature</a:t>
            </a:r>
          </a:p>
        </p:txBody>
      </p:sp>
      <p:grpSp>
        <p:nvGrpSpPr>
          <p:cNvPr id="16390" name="Group 6"/>
          <p:cNvGrpSpPr>
            <a:grpSpLocks/>
          </p:cNvGrpSpPr>
          <p:nvPr/>
        </p:nvGrpSpPr>
        <p:grpSpPr bwMode="auto">
          <a:xfrm>
            <a:off x="579438" y="479425"/>
            <a:ext cx="311150" cy="366713"/>
            <a:chOff x="949" y="302"/>
            <a:chExt cx="196" cy="231"/>
          </a:xfrm>
        </p:grpSpPr>
        <p:sp>
          <p:nvSpPr>
            <p:cNvPr id="16391" name="Oval 7"/>
            <p:cNvSpPr>
              <a:spLocks noChangeArrowheads="1"/>
            </p:cNvSpPr>
            <p:nvPr/>
          </p:nvSpPr>
          <p:spPr bwMode="auto">
            <a:xfrm>
              <a:off x="954" y="321"/>
              <a:ext cx="184" cy="184"/>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16392" name="Text Box 8"/>
            <p:cNvSpPr txBox="1">
              <a:spLocks noChangeArrowheads="1"/>
            </p:cNvSpPr>
            <p:nvPr/>
          </p:nvSpPr>
          <p:spPr bwMode="auto">
            <a:xfrm>
              <a:off x="949"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2</a:t>
              </a:r>
              <a:endParaRPr lang="en-US" altLang="en-US" sz="1400"/>
            </a:p>
          </p:txBody>
        </p:sp>
      </p:grpSp>
      <p:sp>
        <p:nvSpPr>
          <p:cNvPr id="16393" name="Text Box 9"/>
          <p:cNvSpPr txBox="1">
            <a:spLocks noChangeArrowheads="1"/>
          </p:cNvSpPr>
          <p:nvPr/>
        </p:nvSpPr>
        <p:spPr bwMode="auto">
          <a:xfrm>
            <a:off x="1982788" y="2678113"/>
            <a:ext cx="5624512" cy="88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cs typeface="Times" charset="0"/>
              </a:rPr>
              <a:t>2. </a:t>
            </a:r>
            <a:r>
              <a:rPr lang="en-US" altLang="en-US" sz="1800">
                <a:cs typeface="Times New Roman" charset="0"/>
              </a:rPr>
              <a:t>Why do you think the development of agriculture occurred around the same time in several different places?</a:t>
            </a:r>
            <a:endParaRPr lang="en-US" altLang="en-US" sz="1800">
              <a:cs typeface="Times" charset="0"/>
            </a:endParaRPr>
          </a:p>
          <a:p>
            <a:pPr>
              <a:spcBef>
                <a:spcPct val="35000"/>
              </a:spcBef>
            </a:pPr>
            <a:r>
              <a:rPr lang="en-US" altLang="en-US" sz="1200" b="1">
                <a:solidFill>
                  <a:srgbClr val="CC0000"/>
                </a:solidFill>
                <a:latin typeface="Helvetica" charset="0"/>
              </a:rPr>
              <a:t>THINK ABOUT</a:t>
            </a:r>
          </a:p>
        </p:txBody>
      </p:sp>
      <p:sp>
        <p:nvSpPr>
          <p:cNvPr id="16394" name="AutoShape 10"/>
          <p:cNvSpPr>
            <a:spLocks noChangeArrowheads="1"/>
          </p:cNvSpPr>
          <p:nvPr/>
        </p:nvSpPr>
        <p:spPr bwMode="auto">
          <a:xfrm>
            <a:off x="1954213" y="2232025"/>
            <a:ext cx="5260975" cy="301625"/>
          </a:xfrm>
          <a:prstGeom prst="roundRect">
            <a:avLst>
              <a:gd name="adj" fmla="val 16667"/>
            </a:avLst>
          </a:prstGeom>
          <a:solidFill>
            <a:srgbClr val="F9DB59"/>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5" name="Oval 11"/>
          <p:cNvSpPr>
            <a:spLocks noChangeArrowheads="1"/>
          </p:cNvSpPr>
          <p:nvPr/>
        </p:nvSpPr>
        <p:spPr bwMode="auto">
          <a:xfrm>
            <a:off x="4392613" y="2190750"/>
            <a:ext cx="382587" cy="382588"/>
          </a:xfrm>
          <a:prstGeom prst="ellipse">
            <a:avLst/>
          </a:prstGeom>
          <a:solidFill>
            <a:srgbClr val="3232CA"/>
          </a:solidFill>
          <a:ln>
            <a:noFill/>
          </a:ln>
          <a:effectLst/>
          <a:extLst>
            <a:ext uri="{91240B29-F687-4F45-9708-019B960494DF}">
              <a14:hiddenLine xmlns:a14="http://schemas.microsoft.com/office/drawing/2010/main" w="38100">
                <a:solidFill>
                  <a:srgbClr val="3EACC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396" name="Text Box 12"/>
          <p:cNvSpPr txBox="1">
            <a:spLocks noChangeArrowheads="1"/>
          </p:cNvSpPr>
          <p:nvPr/>
        </p:nvSpPr>
        <p:spPr bwMode="auto">
          <a:xfrm>
            <a:off x="3557588" y="2244725"/>
            <a:ext cx="823912"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Section</a:t>
            </a:r>
            <a:endParaRPr lang="en-US" altLang="en-US" sz="1400" b="1">
              <a:solidFill>
                <a:srgbClr val="18B0B4"/>
              </a:solidFill>
              <a:latin typeface="Helvetica" charset="0"/>
            </a:endParaRPr>
          </a:p>
        </p:txBody>
      </p:sp>
      <p:sp>
        <p:nvSpPr>
          <p:cNvPr id="16397" name="Text Box 13"/>
          <p:cNvSpPr txBox="1">
            <a:spLocks noChangeArrowheads="1"/>
          </p:cNvSpPr>
          <p:nvPr/>
        </p:nvSpPr>
        <p:spPr bwMode="auto">
          <a:xfrm>
            <a:off x="4424363" y="2193925"/>
            <a:ext cx="325437"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chemeClr val="bg1"/>
                </a:solidFill>
                <a:latin typeface="Helvetica" charset="0"/>
              </a:rPr>
              <a:t>2</a:t>
            </a:r>
            <a:endParaRPr lang="en-US" altLang="en-US" sz="1400"/>
          </a:p>
        </p:txBody>
      </p:sp>
      <p:sp>
        <p:nvSpPr>
          <p:cNvPr id="16398" name="Text Box 14"/>
          <p:cNvSpPr txBox="1">
            <a:spLocks noChangeArrowheads="1"/>
          </p:cNvSpPr>
          <p:nvPr/>
        </p:nvSpPr>
        <p:spPr bwMode="auto">
          <a:xfrm>
            <a:off x="4764088" y="2244725"/>
            <a:ext cx="1228725"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Assessment</a:t>
            </a:r>
          </a:p>
        </p:txBody>
      </p:sp>
      <p:sp>
        <p:nvSpPr>
          <p:cNvPr id="16399" name="Text Box 15"/>
          <p:cNvSpPr txBox="1">
            <a:spLocks noChangeArrowheads="1"/>
          </p:cNvSpPr>
          <p:nvPr/>
        </p:nvSpPr>
        <p:spPr bwMode="auto">
          <a:xfrm>
            <a:off x="2363788" y="3487738"/>
            <a:ext cx="5127625"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the migrations of early peoples</a:t>
            </a:r>
            <a:r>
              <a:rPr lang="en-US" altLang="en-US" sz="1800">
                <a:cs typeface="Times" charset="0"/>
              </a:rPr>
              <a:t> </a:t>
            </a:r>
          </a:p>
        </p:txBody>
      </p:sp>
      <p:sp>
        <p:nvSpPr>
          <p:cNvPr id="16400" name="Text Box 16"/>
          <p:cNvSpPr txBox="1">
            <a:spLocks noChangeArrowheads="1"/>
          </p:cNvSpPr>
          <p:nvPr/>
        </p:nvSpPr>
        <p:spPr bwMode="auto">
          <a:xfrm>
            <a:off x="2363788" y="3792538"/>
            <a:ext cx="3073400"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changes in the earth’s climate</a:t>
            </a:r>
            <a:endParaRPr lang="en-US" altLang="en-US" sz="1800">
              <a:cs typeface="Times" charset="0"/>
            </a:endParaRPr>
          </a:p>
        </p:txBody>
      </p:sp>
      <p:sp>
        <p:nvSpPr>
          <p:cNvPr id="16401" name="Text Box 17"/>
          <p:cNvSpPr txBox="1">
            <a:spLocks noChangeArrowheads="1"/>
          </p:cNvSpPr>
          <p:nvPr/>
        </p:nvSpPr>
        <p:spPr bwMode="auto">
          <a:xfrm>
            <a:off x="2363788" y="4084638"/>
            <a:ext cx="2851150"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a rise in human population</a:t>
            </a:r>
            <a:r>
              <a:rPr lang="en-US" altLang="en-US" sz="1800">
                <a:cs typeface="Times" charset="0"/>
              </a:rPr>
              <a:t> </a:t>
            </a:r>
          </a:p>
        </p:txBody>
      </p:sp>
      <p:sp>
        <p:nvSpPr>
          <p:cNvPr id="16402" name="AutoShape 18"/>
          <p:cNvSpPr>
            <a:spLocks noChangeArrowheads="1"/>
          </p:cNvSpPr>
          <p:nvPr/>
        </p:nvSpPr>
        <p:spPr bwMode="auto">
          <a:xfrm>
            <a:off x="4152900" y="4572000"/>
            <a:ext cx="8636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FBE481"/>
                </a:solidFill>
                <a:round/>
                <a:headEnd/>
                <a:tailEnd/>
              </a14:hiddenLine>
            </a:ext>
          </a:extLst>
        </p:spPr>
        <p:txBody>
          <a:bodyPr wrap="none" anchor="ctr"/>
          <a:lstStyle/>
          <a:p>
            <a:pPr algn="ctr"/>
            <a:r>
              <a:rPr lang="en-US" altLang="en-US" sz="1200" b="1">
                <a:solidFill>
                  <a:srgbClr val="3232CA"/>
                </a:solidFill>
                <a:latin typeface="Helvetica" charset="0"/>
              </a:rPr>
              <a:t>ANSWER</a:t>
            </a:r>
            <a:endParaRPr lang="en-US" altLang="en-US">
              <a:solidFill>
                <a:srgbClr val="774389"/>
              </a:solidFill>
            </a:endParaRPr>
          </a:p>
        </p:txBody>
      </p:sp>
      <p:sp>
        <p:nvSpPr>
          <p:cNvPr id="16409" name="AutoShape 25">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chemeClr val="bg1"/>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410" name="Text Box 26">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chemeClr val="bg1"/>
                </a:solidFill>
                <a:latin typeface="Helvetica" charset="0"/>
              </a:rPr>
              <a:t>HOME</a:t>
            </a:r>
          </a:p>
        </p:txBody>
      </p:sp>
      <p:sp>
        <p:nvSpPr>
          <p:cNvPr id="16414" name="Text Box 30"/>
          <p:cNvSpPr txBox="1">
            <a:spLocks noChangeArrowheads="1"/>
          </p:cNvSpPr>
          <p:nvPr/>
        </p:nvSpPr>
        <p:spPr bwMode="auto">
          <a:xfrm>
            <a:off x="2363788" y="4975225"/>
            <a:ext cx="5197475" cy="187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chemeClr val="accent2"/>
                </a:solidFill>
                <a:cs typeface="Times" charset="0"/>
              </a:rPr>
              <a:t>•</a:t>
            </a:r>
            <a:r>
              <a:rPr lang="en-US" altLang="en-US" sz="1800">
                <a:cs typeface="Times" charset="0"/>
              </a:rPr>
              <a:t> 	</a:t>
            </a:r>
            <a:r>
              <a:rPr lang="en-US" altLang="en-US" sz="1800">
                <a:solidFill>
                  <a:srgbClr val="3232CA"/>
                </a:solidFill>
                <a:cs typeface="Times New Roman" charset="0"/>
              </a:rPr>
              <a:t>Global warming trends resulted in longer growing seasons; a rich supply of grain helped support a population boom. </a:t>
            </a:r>
          </a:p>
          <a:p>
            <a:pPr>
              <a:spcBef>
                <a:spcPct val="50000"/>
              </a:spcBef>
              <a:buFontTx/>
              <a:buChar char="•"/>
            </a:pPr>
            <a:r>
              <a:rPr lang="en-US" altLang="en-US" sz="1800">
                <a:solidFill>
                  <a:srgbClr val="3232CA"/>
                </a:solidFill>
                <a:cs typeface="Times New Roman" charset="0"/>
              </a:rPr>
              <a:t>A rise in population placed pressure on hunter-gatherers, who had migrated throughout the world, to find new sources of food.</a:t>
            </a:r>
          </a:p>
        </p:txBody>
      </p:sp>
      <p:sp>
        <p:nvSpPr>
          <p:cNvPr id="16415" name="Text Box 31"/>
          <p:cNvSpPr txBox="1">
            <a:spLocks noChangeArrowheads="1"/>
          </p:cNvSpPr>
          <p:nvPr/>
        </p:nvSpPr>
        <p:spPr bwMode="auto">
          <a:xfrm>
            <a:off x="998538" y="5026025"/>
            <a:ext cx="1190625" cy="517525"/>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en-US" altLang="en-US" sz="1400" b="1">
                <a:solidFill>
                  <a:srgbClr val="3232CA"/>
                </a:solidFill>
                <a:latin typeface="Helvetica" charset="0"/>
                <a:cs typeface="Times" charset="0"/>
              </a:rPr>
              <a:t>Possible Responses:</a:t>
            </a:r>
            <a:endParaRPr lang="en-US" altLang="en-US" sz="1400" b="1">
              <a:solidFill>
                <a:srgbClr val="3232CA"/>
              </a:solidFill>
            </a:endParaRPr>
          </a:p>
        </p:txBody>
      </p:sp>
      <p:sp>
        <p:nvSpPr>
          <p:cNvPr id="16416" name="Text Box 32"/>
          <p:cNvSpPr txBox="1">
            <a:spLocks noChangeArrowheads="1"/>
          </p:cNvSpPr>
          <p:nvPr/>
        </p:nvSpPr>
        <p:spPr bwMode="auto">
          <a:xfrm>
            <a:off x="7683500" y="6535738"/>
            <a:ext cx="1271588"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300" i="1"/>
              <a:t>End of Section 2</a:t>
            </a:r>
            <a:endParaRPr lang="en-US" altLang="en-US"/>
          </a:p>
        </p:txBody>
      </p:sp>
      <p:sp>
        <p:nvSpPr>
          <p:cNvPr id="16418" name="AutoShape 34">
            <a:hlinkClick r:id="rId2" action="ppaction://hlinkfile"/>
          </p:cNvPr>
          <p:cNvSpPr>
            <a:spLocks noChangeArrowheads="1"/>
          </p:cNvSpPr>
          <p:nvPr/>
        </p:nvSpPr>
        <p:spPr bwMode="auto">
          <a:xfrm>
            <a:off x="238125" y="1985963"/>
            <a:ext cx="731838"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63500" dir="2212194"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16393"/>
                                        </p:tgtEl>
                                        <p:attrNameLst>
                                          <p:attrName>style.visibility</p:attrName>
                                        </p:attrNameLst>
                                      </p:cBhvr>
                                      <p:to>
                                        <p:strVal val="visible"/>
                                      </p:to>
                                    </p:set>
                                    <p:animEffect transition="in" filter="wipe(left)">
                                      <p:cBhvr>
                                        <p:cTn id="7" dur="500"/>
                                        <p:tgtEl>
                                          <p:spTgt spid="163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99"/>
                                        </p:tgtEl>
                                        <p:attrNameLst>
                                          <p:attrName>style.visibility</p:attrName>
                                        </p:attrNameLst>
                                      </p:cBhvr>
                                      <p:to>
                                        <p:strVal val="visible"/>
                                      </p:to>
                                    </p:set>
                                    <p:animEffect transition="in" filter="wipe(left)">
                                      <p:cBhvr>
                                        <p:cTn id="12" dur="500"/>
                                        <p:tgtEl>
                                          <p:spTgt spid="163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400"/>
                                        </p:tgtEl>
                                        <p:attrNameLst>
                                          <p:attrName>style.visibility</p:attrName>
                                        </p:attrNameLst>
                                      </p:cBhvr>
                                      <p:to>
                                        <p:strVal val="visible"/>
                                      </p:to>
                                    </p:set>
                                    <p:animEffect transition="in" filter="wipe(left)">
                                      <p:cBhvr>
                                        <p:cTn id="17" dur="500"/>
                                        <p:tgtEl>
                                          <p:spTgt spid="1640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401"/>
                                        </p:tgtEl>
                                        <p:attrNameLst>
                                          <p:attrName>style.visibility</p:attrName>
                                        </p:attrNameLst>
                                      </p:cBhvr>
                                      <p:to>
                                        <p:strVal val="visible"/>
                                      </p:to>
                                    </p:set>
                                    <p:animEffect transition="in" filter="wipe(left)">
                                      <p:cBhvr>
                                        <p:cTn id="22" dur="500"/>
                                        <p:tgtEl>
                                          <p:spTgt spid="16401"/>
                                        </p:tgtEl>
                                      </p:cBhvr>
                                    </p:animEffect>
                                  </p:childTnLst>
                                </p:cTn>
                              </p:par>
                            </p:childTnLst>
                          </p:cTn>
                        </p:par>
                        <p:par>
                          <p:cTn id="23" fill="hold" nodeType="afterGroup">
                            <p:stCondLst>
                              <p:cond delay="500"/>
                            </p:stCondLst>
                            <p:childTnLst>
                              <p:par>
                                <p:cTn id="24" presetID="23" presetClass="entr" presetSubtype="272" fill="hold" grpId="0" nodeType="afterEffect">
                                  <p:stCondLst>
                                    <p:cond delay="500"/>
                                  </p:stCondLst>
                                  <p:childTnLst>
                                    <p:set>
                                      <p:cBhvr>
                                        <p:cTn id="25" dur="1" fill="hold">
                                          <p:stCondLst>
                                            <p:cond delay="0"/>
                                          </p:stCondLst>
                                        </p:cTn>
                                        <p:tgtEl>
                                          <p:spTgt spid="16402"/>
                                        </p:tgtEl>
                                        <p:attrNameLst>
                                          <p:attrName>style.visibility</p:attrName>
                                        </p:attrNameLst>
                                      </p:cBhvr>
                                      <p:to>
                                        <p:strVal val="visible"/>
                                      </p:to>
                                    </p:set>
                                    <p:anim calcmode="lin" valueType="num">
                                      <p:cBhvr>
                                        <p:cTn id="26" dur="500" fill="hold"/>
                                        <p:tgtEl>
                                          <p:spTgt spid="16402"/>
                                        </p:tgtEl>
                                        <p:attrNameLst>
                                          <p:attrName>ppt_w</p:attrName>
                                        </p:attrNameLst>
                                      </p:cBhvr>
                                      <p:tavLst>
                                        <p:tav tm="0">
                                          <p:val>
                                            <p:strVal val="2/3*#ppt_w"/>
                                          </p:val>
                                        </p:tav>
                                        <p:tav tm="100000">
                                          <p:val>
                                            <p:strVal val="#ppt_w"/>
                                          </p:val>
                                        </p:tav>
                                      </p:tavLst>
                                    </p:anim>
                                    <p:anim calcmode="lin" valueType="num">
                                      <p:cBhvr>
                                        <p:cTn id="27" dur="500" fill="hold"/>
                                        <p:tgtEl>
                                          <p:spTgt spid="16402"/>
                                        </p:tgtEl>
                                        <p:attrNameLst>
                                          <p:attrName>ppt_h</p:attrName>
                                        </p:attrNameLst>
                                      </p:cBhvr>
                                      <p:tavLst>
                                        <p:tav tm="0">
                                          <p:val>
                                            <p:strVal val="2/3*#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6415"/>
                                        </p:tgtEl>
                                        <p:attrNameLst>
                                          <p:attrName>style.visibility</p:attrName>
                                        </p:attrNameLst>
                                      </p:cBhvr>
                                      <p:to>
                                        <p:strVal val="visible"/>
                                      </p:to>
                                    </p:set>
                                    <p:animEffect transition="in" filter="wipe(left)">
                                      <p:cBhvr>
                                        <p:cTn id="32" dur="500"/>
                                        <p:tgtEl>
                                          <p:spTgt spid="16415"/>
                                        </p:tgtEl>
                                      </p:cBhvr>
                                    </p:animEffect>
                                  </p:childTnLst>
                                </p:cTn>
                              </p:par>
                            </p:childTnLst>
                          </p:cTn>
                        </p:par>
                        <p:par>
                          <p:cTn id="33" fill="hold" nodeType="afterGroup">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16414"/>
                                        </p:tgtEl>
                                        <p:attrNameLst>
                                          <p:attrName>style.visibility</p:attrName>
                                        </p:attrNameLst>
                                      </p:cBhvr>
                                      <p:to>
                                        <p:strVal val="visible"/>
                                      </p:to>
                                    </p:set>
                                    <p:animEffect transition="in" filter="wipe(left)">
                                      <p:cBhvr>
                                        <p:cTn id="36" dur="500"/>
                                        <p:tgtEl>
                                          <p:spTgt spid="16414"/>
                                        </p:tgtEl>
                                      </p:cBhvr>
                                    </p:animEffect>
                                  </p:childTnLst>
                                </p:cTn>
                              </p:par>
                            </p:childTnLst>
                          </p:cTn>
                        </p:par>
                        <p:par>
                          <p:cTn id="37" fill="hold" nodeType="afterGroup">
                            <p:stCondLst>
                              <p:cond delay="1000"/>
                            </p:stCondLst>
                            <p:childTnLst>
                              <p:par>
                                <p:cTn id="38" presetID="22" presetClass="entr" presetSubtype="8" fill="hold" grpId="0" nodeType="afterEffect">
                                  <p:stCondLst>
                                    <p:cond delay="1000"/>
                                  </p:stCondLst>
                                  <p:childTnLst>
                                    <p:set>
                                      <p:cBhvr>
                                        <p:cTn id="39" dur="1" fill="hold">
                                          <p:stCondLst>
                                            <p:cond delay="0"/>
                                          </p:stCondLst>
                                        </p:cTn>
                                        <p:tgtEl>
                                          <p:spTgt spid="16416"/>
                                        </p:tgtEl>
                                        <p:attrNameLst>
                                          <p:attrName>style.visibility</p:attrName>
                                        </p:attrNameLst>
                                      </p:cBhvr>
                                      <p:to>
                                        <p:strVal val="visible"/>
                                      </p:to>
                                    </p:set>
                                    <p:animEffect transition="in" filter="wipe(left)">
                                      <p:cBhvr>
                                        <p:cTn id="40" dur="500"/>
                                        <p:tgtEl>
                                          <p:spTgt spid="16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3" grpId="0" autoUpdateAnimBg="0"/>
      <p:bldP spid="16399" grpId="0" autoUpdateAnimBg="0"/>
      <p:bldP spid="16400" grpId="0" autoUpdateAnimBg="0"/>
      <p:bldP spid="16401" grpId="0" autoUpdateAnimBg="0"/>
      <p:bldP spid="16402" grpId="0" animBg="1" autoUpdateAnimBg="0"/>
      <p:bldP spid="16414" grpId="0" autoUpdateAnimBg="0"/>
      <p:bldP spid="16415" grpId="0" autoUpdateAnimBg="0"/>
      <p:bldP spid="16416"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2228850" y="2741613"/>
            <a:ext cx="4616450"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cs typeface="Times New Roman" charset="0"/>
              </a:rPr>
              <a:t>Large cities develop well-defined social systems and powerful institutions. Eventually they develop the five characteristics of civilization. One of the first cities to develop civilization is Ur in Sumer</a:t>
            </a:r>
            <a:r>
              <a:rPr lang="en-US" altLang="en-US" sz="1800"/>
              <a:t>.</a:t>
            </a:r>
          </a:p>
        </p:txBody>
      </p:sp>
      <p:sp>
        <p:nvSpPr>
          <p:cNvPr id="47107" name="AutoShape 3">
            <a:hlinkClick r:id="" action="ppaction://hlinkshowjump?jump=nextslide"/>
          </p:cNvPr>
          <p:cNvSpPr>
            <a:spLocks noChangeArrowheads="1"/>
          </p:cNvSpPr>
          <p:nvPr/>
        </p:nvSpPr>
        <p:spPr bwMode="auto">
          <a:xfrm>
            <a:off x="1146175" y="4635500"/>
            <a:ext cx="29591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CC0000"/>
                </a:solidFill>
                <a:round/>
                <a:headEnd/>
                <a:tailEnd/>
              </a14:hiddenLine>
            </a:ext>
          </a:extLst>
        </p:spPr>
        <p:txBody>
          <a:bodyPr wrap="none" anchor="ctr"/>
          <a:lstStyle/>
          <a:p>
            <a:pPr algn="ctr"/>
            <a:r>
              <a:rPr lang="en-US" altLang="en-US" sz="1600" b="1">
                <a:solidFill>
                  <a:srgbClr val="CC0000"/>
                </a:solidFill>
                <a:latin typeface="Helvetica" charset="0"/>
              </a:rPr>
              <a:t>Overview</a:t>
            </a:r>
            <a:endParaRPr lang="en-US" altLang="en-US"/>
          </a:p>
        </p:txBody>
      </p:sp>
      <p:sp>
        <p:nvSpPr>
          <p:cNvPr id="47108" name="AutoShape 4">
            <a:hlinkClick r:id="rId2" action="ppaction://hlinksldjump"/>
          </p:cNvPr>
          <p:cNvSpPr>
            <a:spLocks noChangeArrowheads="1"/>
          </p:cNvSpPr>
          <p:nvPr/>
        </p:nvSpPr>
        <p:spPr bwMode="auto">
          <a:xfrm>
            <a:off x="5057775" y="4635500"/>
            <a:ext cx="29591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774389"/>
                </a:solidFill>
                <a:round/>
                <a:headEnd/>
                <a:tailEnd/>
              </a14:hiddenLine>
            </a:ext>
          </a:extLst>
        </p:spPr>
        <p:txBody>
          <a:bodyPr wrap="none" anchor="ctr"/>
          <a:lstStyle/>
          <a:p>
            <a:pPr algn="ctr"/>
            <a:r>
              <a:rPr lang="en-US" altLang="en-US" sz="1600" b="1">
                <a:solidFill>
                  <a:srgbClr val="3232CA"/>
                </a:solidFill>
                <a:latin typeface="Helvetica" charset="0"/>
              </a:rPr>
              <a:t>Assessment</a:t>
            </a:r>
            <a:endParaRPr lang="en-US" altLang="en-US">
              <a:solidFill>
                <a:srgbClr val="774389"/>
              </a:solidFill>
            </a:endParaRPr>
          </a:p>
        </p:txBody>
      </p:sp>
      <p:sp>
        <p:nvSpPr>
          <p:cNvPr id="47109" name="Text Box 5"/>
          <p:cNvSpPr txBox="1">
            <a:spLocks noChangeArrowheads="1"/>
          </p:cNvSpPr>
          <p:nvPr/>
        </p:nvSpPr>
        <p:spPr bwMode="auto">
          <a:xfrm>
            <a:off x="3959225" y="2249488"/>
            <a:ext cx="1228725"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rgbClr val="CC0000"/>
                </a:solidFill>
                <a:latin typeface="Helvetica" charset="0"/>
              </a:rPr>
              <a:t>Key Idea</a:t>
            </a:r>
            <a:endParaRPr lang="en-US" altLang="en-US" sz="2600" b="1">
              <a:solidFill>
                <a:srgbClr val="CC0000"/>
              </a:solidFill>
              <a:latin typeface="Helvetica" charset="0"/>
            </a:endParaRPr>
          </a:p>
        </p:txBody>
      </p:sp>
      <p:grpSp>
        <p:nvGrpSpPr>
          <p:cNvPr id="47110" name="Group 6"/>
          <p:cNvGrpSpPr>
            <a:grpSpLocks/>
          </p:cNvGrpSpPr>
          <p:nvPr/>
        </p:nvGrpSpPr>
        <p:grpSpPr bwMode="auto">
          <a:xfrm>
            <a:off x="0" y="0"/>
            <a:ext cx="9144000" cy="1873250"/>
            <a:chOff x="0" y="0"/>
            <a:chExt cx="5760" cy="1180"/>
          </a:xfrm>
        </p:grpSpPr>
        <p:sp>
          <p:nvSpPr>
            <p:cNvPr id="47111" name="Rectangle 7"/>
            <p:cNvSpPr>
              <a:spLocks noChangeArrowheads="1"/>
            </p:cNvSpPr>
            <p:nvPr/>
          </p:nvSpPr>
          <p:spPr bwMode="auto">
            <a:xfrm>
              <a:off x="0" y="1094"/>
              <a:ext cx="5760" cy="86"/>
            </a:xfrm>
            <a:prstGeom prst="rect">
              <a:avLst/>
            </a:prstGeom>
            <a:gradFill rotWithShape="0">
              <a:gsLst>
                <a:gs pos="0">
                  <a:srgbClr val="FBE481"/>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2" name="Rectangle 8"/>
            <p:cNvSpPr>
              <a:spLocks noChangeArrowheads="1"/>
            </p:cNvSpPr>
            <p:nvPr/>
          </p:nvSpPr>
          <p:spPr bwMode="auto">
            <a:xfrm>
              <a:off x="0" y="0"/>
              <a:ext cx="5760" cy="1094"/>
            </a:xfrm>
            <a:prstGeom prst="rect">
              <a:avLst/>
            </a:prstGeom>
            <a:solidFill>
              <a:srgbClr val="FBE481"/>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7113" name="Text Box 9"/>
          <p:cNvSpPr txBox="1">
            <a:spLocks noChangeArrowheads="1"/>
          </p:cNvSpPr>
          <p:nvPr/>
        </p:nvSpPr>
        <p:spPr bwMode="auto">
          <a:xfrm>
            <a:off x="904875" y="454025"/>
            <a:ext cx="3394075" cy="50641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BE0024"/>
                </a:solidFill>
                <a:cs typeface="Times New Roman" charset="0"/>
              </a:rPr>
              <a:t>Civilization</a:t>
            </a:r>
            <a:r>
              <a:rPr lang="en-US" altLang="en-US" sz="3200" b="1">
                <a:solidFill>
                  <a:srgbClr val="BE0024"/>
                </a:solidFill>
              </a:rPr>
              <a:t> </a:t>
            </a:r>
          </a:p>
        </p:txBody>
      </p:sp>
      <p:grpSp>
        <p:nvGrpSpPr>
          <p:cNvPr id="47114" name="Group 10"/>
          <p:cNvGrpSpPr>
            <a:grpSpLocks/>
          </p:cNvGrpSpPr>
          <p:nvPr/>
        </p:nvGrpSpPr>
        <p:grpSpPr bwMode="auto">
          <a:xfrm>
            <a:off x="579438" y="479425"/>
            <a:ext cx="311150" cy="366713"/>
            <a:chOff x="365" y="302"/>
            <a:chExt cx="196" cy="231"/>
          </a:xfrm>
        </p:grpSpPr>
        <p:sp>
          <p:nvSpPr>
            <p:cNvPr id="47115" name="Oval 11"/>
            <p:cNvSpPr>
              <a:spLocks noChangeArrowheads="1"/>
            </p:cNvSpPr>
            <p:nvPr/>
          </p:nvSpPr>
          <p:spPr bwMode="auto">
            <a:xfrm>
              <a:off x="370" y="321"/>
              <a:ext cx="184" cy="184"/>
            </a:xfrm>
            <a:prstGeom prst="ellipse">
              <a:avLst/>
            </a:prstGeom>
            <a:solidFill>
              <a:srgbClr val="BE0024"/>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47116" name="Text Box 12"/>
            <p:cNvSpPr txBox="1">
              <a:spLocks noChangeArrowheads="1"/>
            </p:cNvSpPr>
            <p:nvPr/>
          </p:nvSpPr>
          <p:spPr bwMode="auto">
            <a:xfrm>
              <a:off x="365"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3</a:t>
              </a:r>
              <a:endParaRPr lang="en-US" altLang="en-US" sz="1400"/>
            </a:p>
          </p:txBody>
        </p:sp>
      </p:grpSp>
      <p:sp>
        <p:nvSpPr>
          <p:cNvPr id="47118" name="AutoShape 14">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rgbClr val="BE0024"/>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7119" name="Text Box 15">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rgbClr val="BE0024"/>
                </a:solidFill>
                <a:latin typeface="Helvetica" charset="0"/>
              </a:rPr>
              <a:t>HOME</a:t>
            </a:r>
            <a:endParaRPr lang="en-US" altLang="en-US" sz="1600" b="1">
              <a:latin typeface="Helvetica" charset="0"/>
            </a:endParaRPr>
          </a:p>
        </p:txBody>
      </p:sp>
      <p:sp>
        <p:nvSpPr>
          <p:cNvPr id="47120" name="Text Box 16"/>
          <p:cNvSpPr txBox="1">
            <a:spLocks noChangeArrowheads="1"/>
          </p:cNvSpPr>
          <p:nvPr/>
        </p:nvSpPr>
        <p:spPr bwMode="auto">
          <a:xfrm>
            <a:off x="1196975" y="1089025"/>
            <a:ext cx="6048375" cy="350838"/>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900">
                <a:solidFill>
                  <a:srgbClr val="51005C"/>
                </a:solidFill>
                <a:latin typeface="Helvetica" charset="0"/>
              </a:rPr>
              <a:t>CASE STUDY: </a:t>
            </a:r>
            <a:r>
              <a:rPr lang="en-US" altLang="en-US" sz="2000">
                <a:solidFill>
                  <a:srgbClr val="51005C"/>
                </a:solidFill>
                <a:latin typeface="Helvetica" charset="0"/>
                <a:cs typeface="Times New Roman" charset="0"/>
              </a:rPr>
              <a:t>Ur in Sumer</a:t>
            </a:r>
          </a:p>
        </p:txBody>
      </p:sp>
      <p:grpSp>
        <p:nvGrpSpPr>
          <p:cNvPr id="47121" name="Group 17"/>
          <p:cNvGrpSpPr>
            <a:grpSpLocks/>
          </p:cNvGrpSpPr>
          <p:nvPr/>
        </p:nvGrpSpPr>
        <p:grpSpPr bwMode="auto">
          <a:xfrm>
            <a:off x="254000" y="1028700"/>
            <a:ext cx="914400" cy="412750"/>
            <a:chOff x="160" y="648"/>
            <a:chExt cx="576" cy="260"/>
          </a:xfrm>
        </p:grpSpPr>
        <p:sp>
          <p:nvSpPr>
            <p:cNvPr id="47122" name="Rectangle 18"/>
            <p:cNvSpPr>
              <a:spLocks noChangeArrowheads="1"/>
            </p:cNvSpPr>
            <p:nvPr/>
          </p:nvSpPr>
          <p:spPr bwMode="auto">
            <a:xfrm>
              <a:off x="160" y="648"/>
              <a:ext cx="576" cy="132"/>
            </a:xfrm>
            <a:prstGeom prst="rect">
              <a:avLst/>
            </a:prstGeom>
            <a:solidFill>
              <a:srgbClr val="51005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solidFill>
                    <a:schemeClr val="bg1"/>
                  </a:solidFill>
                  <a:latin typeface="Helvetica" charset="0"/>
                </a:rPr>
                <a:t>PATTERNS</a:t>
              </a:r>
              <a:endParaRPr lang="en-US" altLang="en-US" sz="1600" b="1">
                <a:solidFill>
                  <a:schemeClr val="bg1"/>
                </a:solidFill>
              </a:endParaRPr>
            </a:p>
          </p:txBody>
        </p:sp>
        <p:sp>
          <p:nvSpPr>
            <p:cNvPr id="47123" name="Rectangle 19"/>
            <p:cNvSpPr>
              <a:spLocks noChangeArrowheads="1"/>
            </p:cNvSpPr>
            <p:nvPr/>
          </p:nvSpPr>
          <p:spPr bwMode="auto">
            <a:xfrm>
              <a:off x="160" y="776"/>
              <a:ext cx="576" cy="132"/>
            </a:xfrm>
            <a:prstGeom prst="rect">
              <a:avLst/>
            </a:prstGeom>
            <a:solidFill>
              <a:srgbClr val="0082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solidFill>
                    <a:schemeClr val="bg1"/>
                  </a:solidFill>
                  <a:latin typeface="Helvetica" charset="0"/>
                </a:rPr>
                <a:t>OF CHANGE</a:t>
              </a:r>
              <a:endParaRPr lang="en-US" altLang="en-US" sz="1600" b="1">
                <a:solidFill>
                  <a:schemeClr val="bg1"/>
                </a:solidFill>
              </a:endParaRPr>
            </a:p>
          </p:txBody>
        </p:sp>
      </p:grpSp>
      <p:sp>
        <p:nvSpPr>
          <p:cNvPr id="47124" name="AutoShape 20">
            <a:hlinkClick r:id="rId3" action="ppaction://hlinkfile"/>
          </p:cNvPr>
          <p:cNvSpPr>
            <a:spLocks noChangeArrowheads="1"/>
          </p:cNvSpPr>
          <p:nvPr/>
        </p:nvSpPr>
        <p:spPr bwMode="auto">
          <a:xfrm>
            <a:off x="227013" y="1992313"/>
            <a:ext cx="731837"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MAP</a:t>
            </a:r>
            <a:endParaRPr lang="en-US" altLang="en-US">
              <a:solidFill>
                <a:srgbClr val="7743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0"/>
                                  </p:stCondLst>
                                  <p:childTnLst>
                                    <p:set>
                                      <p:cBhvr>
                                        <p:cTn id="6" dur="1" fill="hold">
                                          <p:stCondLst>
                                            <p:cond delay="0"/>
                                          </p:stCondLst>
                                        </p:cTn>
                                        <p:tgtEl>
                                          <p:spTgt spid="47114"/>
                                        </p:tgtEl>
                                        <p:attrNameLst>
                                          <p:attrName>style.visibility</p:attrName>
                                        </p:attrNameLst>
                                      </p:cBhvr>
                                      <p:to>
                                        <p:strVal val="visible"/>
                                      </p:to>
                                    </p:set>
                                    <p:anim calcmode="lin" valueType="num">
                                      <p:cBhvr>
                                        <p:cTn id="7" dur="500" fill="hold"/>
                                        <p:tgtEl>
                                          <p:spTgt spid="47114"/>
                                        </p:tgtEl>
                                        <p:attrNameLst>
                                          <p:attrName>ppt_w</p:attrName>
                                        </p:attrNameLst>
                                      </p:cBhvr>
                                      <p:tavLst>
                                        <p:tav tm="0">
                                          <p:val>
                                            <p:strVal val="2/3*#ppt_w"/>
                                          </p:val>
                                        </p:tav>
                                        <p:tav tm="100000">
                                          <p:val>
                                            <p:strVal val="#ppt_w"/>
                                          </p:val>
                                        </p:tav>
                                      </p:tavLst>
                                    </p:anim>
                                    <p:anim calcmode="lin" valueType="num">
                                      <p:cBhvr>
                                        <p:cTn id="8" dur="500" fill="hold"/>
                                        <p:tgtEl>
                                          <p:spTgt spid="47114"/>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47113"/>
                                        </p:tgtEl>
                                        <p:attrNameLst>
                                          <p:attrName>style.visibility</p:attrName>
                                        </p:attrNameLst>
                                      </p:cBhvr>
                                      <p:to>
                                        <p:strVal val="visible"/>
                                      </p:to>
                                    </p:set>
                                    <p:animEffect transition="in" filter="wipe(left)">
                                      <p:cBhvr>
                                        <p:cTn id="12" dur="500"/>
                                        <p:tgtEl>
                                          <p:spTgt spid="47113"/>
                                        </p:tgtEl>
                                      </p:cBhvr>
                                    </p:animEffect>
                                  </p:childTnLst>
                                </p:cTn>
                              </p:par>
                            </p:childTnLst>
                          </p:cTn>
                        </p:par>
                        <p:par>
                          <p:cTn id="13" fill="hold" nodeType="afterGroup">
                            <p:stCondLst>
                              <p:cond delay="1000"/>
                            </p:stCondLst>
                            <p:childTnLst>
                              <p:par>
                                <p:cTn id="14" presetID="23" presetClass="entr" presetSubtype="272" fill="hold" nodeType="afterEffect">
                                  <p:stCondLst>
                                    <p:cond delay="0"/>
                                  </p:stCondLst>
                                  <p:childTnLst>
                                    <p:set>
                                      <p:cBhvr>
                                        <p:cTn id="15" dur="1" fill="hold">
                                          <p:stCondLst>
                                            <p:cond delay="0"/>
                                          </p:stCondLst>
                                        </p:cTn>
                                        <p:tgtEl>
                                          <p:spTgt spid="47121"/>
                                        </p:tgtEl>
                                        <p:attrNameLst>
                                          <p:attrName>style.visibility</p:attrName>
                                        </p:attrNameLst>
                                      </p:cBhvr>
                                      <p:to>
                                        <p:strVal val="visible"/>
                                      </p:to>
                                    </p:set>
                                    <p:anim calcmode="lin" valueType="num">
                                      <p:cBhvr>
                                        <p:cTn id="16" dur="500" fill="hold"/>
                                        <p:tgtEl>
                                          <p:spTgt spid="47121"/>
                                        </p:tgtEl>
                                        <p:attrNameLst>
                                          <p:attrName>ppt_w</p:attrName>
                                        </p:attrNameLst>
                                      </p:cBhvr>
                                      <p:tavLst>
                                        <p:tav tm="0">
                                          <p:val>
                                            <p:strVal val="2/3*#ppt_w"/>
                                          </p:val>
                                        </p:tav>
                                        <p:tav tm="100000">
                                          <p:val>
                                            <p:strVal val="#ppt_w"/>
                                          </p:val>
                                        </p:tav>
                                      </p:tavLst>
                                    </p:anim>
                                    <p:anim calcmode="lin" valueType="num">
                                      <p:cBhvr>
                                        <p:cTn id="17" dur="500" fill="hold"/>
                                        <p:tgtEl>
                                          <p:spTgt spid="47121"/>
                                        </p:tgtEl>
                                        <p:attrNameLst>
                                          <p:attrName>ppt_h</p:attrName>
                                        </p:attrNameLst>
                                      </p:cBhvr>
                                      <p:tavLst>
                                        <p:tav tm="0">
                                          <p:val>
                                            <p:strVal val="2/3*#ppt_h"/>
                                          </p:val>
                                        </p:tav>
                                        <p:tav tm="100000">
                                          <p:val>
                                            <p:strVal val="#ppt_h"/>
                                          </p:val>
                                        </p:tav>
                                      </p:tavLst>
                                    </p:anim>
                                  </p:childTnLst>
                                </p:cTn>
                              </p:par>
                            </p:childTnLst>
                          </p:cTn>
                        </p:par>
                        <p:par>
                          <p:cTn id="18" fill="hold" nodeType="afterGroup">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47120"/>
                                        </p:tgtEl>
                                        <p:attrNameLst>
                                          <p:attrName>style.visibility</p:attrName>
                                        </p:attrNameLst>
                                      </p:cBhvr>
                                      <p:to>
                                        <p:strVal val="visible"/>
                                      </p:to>
                                    </p:set>
                                    <p:animEffect transition="in" filter="wipe(left)">
                                      <p:cBhvr>
                                        <p:cTn id="21" dur="500"/>
                                        <p:tgtEl>
                                          <p:spTgt spid="47120"/>
                                        </p:tgtEl>
                                      </p:cBhvr>
                                    </p:animEffect>
                                  </p:childTnLst>
                                </p:cTn>
                              </p:par>
                            </p:childTnLst>
                          </p:cTn>
                        </p:par>
                        <p:par>
                          <p:cTn id="22" fill="hold" nodeType="afterGroup">
                            <p:stCondLst>
                              <p:cond delay="2000"/>
                            </p:stCondLst>
                            <p:childTnLst>
                              <p:par>
                                <p:cTn id="23" presetID="22" presetClass="entr" presetSubtype="1" fill="hold" grpId="0" nodeType="afterEffect">
                                  <p:stCondLst>
                                    <p:cond delay="500"/>
                                  </p:stCondLst>
                                  <p:childTnLst>
                                    <p:set>
                                      <p:cBhvr>
                                        <p:cTn id="24" dur="1" fill="hold">
                                          <p:stCondLst>
                                            <p:cond delay="0"/>
                                          </p:stCondLst>
                                        </p:cTn>
                                        <p:tgtEl>
                                          <p:spTgt spid="47109"/>
                                        </p:tgtEl>
                                        <p:attrNameLst>
                                          <p:attrName>style.visibility</p:attrName>
                                        </p:attrNameLst>
                                      </p:cBhvr>
                                      <p:to>
                                        <p:strVal val="visible"/>
                                      </p:to>
                                    </p:set>
                                    <p:animEffect transition="in" filter="wipe(up)">
                                      <p:cBhvr>
                                        <p:cTn id="25" dur="500"/>
                                        <p:tgtEl>
                                          <p:spTgt spid="47109"/>
                                        </p:tgtEl>
                                      </p:cBhvr>
                                    </p:animEffect>
                                  </p:childTnLst>
                                </p:cTn>
                              </p:par>
                            </p:childTnLst>
                          </p:cTn>
                        </p:par>
                        <p:par>
                          <p:cTn id="26" fill="hold" nodeType="afterGroup">
                            <p:stCondLst>
                              <p:cond delay="3000"/>
                            </p:stCondLst>
                            <p:childTnLst>
                              <p:par>
                                <p:cTn id="27" presetID="22" presetClass="entr" presetSubtype="8" fill="hold" grpId="0" nodeType="afterEffect">
                                  <p:stCondLst>
                                    <p:cond delay="500"/>
                                  </p:stCondLst>
                                  <p:childTnLst>
                                    <p:set>
                                      <p:cBhvr>
                                        <p:cTn id="28" dur="1" fill="hold">
                                          <p:stCondLst>
                                            <p:cond delay="0"/>
                                          </p:stCondLst>
                                        </p:cTn>
                                        <p:tgtEl>
                                          <p:spTgt spid="47106"/>
                                        </p:tgtEl>
                                        <p:attrNameLst>
                                          <p:attrName>style.visibility</p:attrName>
                                        </p:attrNameLst>
                                      </p:cBhvr>
                                      <p:to>
                                        <p:strVal val="visible"/>
                                      </p:to>
                                    </p:set>
                                    <p:animEffect transition="in" filter="wipe(left)">
                                      <p:cBhvr>
                                        <p:cTn id="29" dur="500"/>
                                        <p:tgtEl>
                                          <p:spTgt spid="47106"/>
                                        </p:tgtEl>
                                      </p:cBhvr>
                                    </p:animEffect>
                                  </p:childTnLst>
                                </p:cTn>
                              </p:par>
                            </p:childTnLst>
                          </p:cTn>
                        </p:par>
                        <p:par>
                          <p:cTn id="30" fill="hold" nodeType="afterGroup">
                            <p:stCondLst>
                              <p:cond delay="4000"/>
                            </p:stCondLst>
                            <p:childTnLst>
                              <p:par>
                                <p:cTn id="31" presetID="23" presetClass="entr" presetSubtype="272" fill="hold" grpId="0" nodeType="afterEffect">
                                  <p:stCondLst>
                                    <p:cond delay="500"/>
                                  </p:stCondLst>
                                  <p:childTnLst>
                                    <p:set>
                                      <p:cBhvr>
                                        <p:cTn id="32" dur="1" fill="hold">
                                          <p:stCondLst>
                                            <p:cond delay="0"/>
                                          </p:stCondLst>
                                        </p:cTn>
                                        <p:tgtEl>
                                          <p:spTgt spid="47107"/>
                                        </p:tgtEl>
                                        <p:attrNameLst>
                                          <p:attrName>style.visibility</p:attrName>
                                        </p:attrNameLst>
                                      </p:cBhvr>
                                      <p:to>
                                        <p:strVal val="visible"/>
                                      </p:to>
                                    </p:set>
                                    <p:anim calcmode="lin" valueType="num">
                                      <p:cBhvr>
                                        <p:cTn id="33" dur="500" fill="hold"/>
                                        <p:tgtEl>
                                          <p:spTgt spid="47107"/>
                                        </p:tgtEl>
                                        <p:attrNameLst>
                                          <p:attrName>ppt_w</p:attrName>
                                        </p:attrNameLst>
                                      </p:cBhvr>
                                      <p:tavLst>
                                        <p:tav tm="0">
                                          <p:val>
                                            <p:strVal val="2/3*#ppt_w"/>
                                          </p:val>
                                        </p:tav>
                                        <p:tav tm="100000">
                                          <p:val>
                                            <p:strVal val="#ppt_w"/>
                                          </p:val>
                                        </p:tav>
                                      </p:tavLst>
                                    </p:anim>
                                    <p:anim calcmode="lin" valueType="num">
                                      <p:cBhvr>
                                        <p:cTn id="34" dur="500" fill="hold"/>
                                        <p:tgtEl>
                                          <p:spTgt spid="47107"/>
                                        </p:tgtEl>
                                        <p:attrNameLst>
                                          <p:attrName>ppt_h</p:attrName>
                                        </p:attrNameLst>
                                      </p:cBhvr>
                                      <p:tavLst>
                                        <p:tav tm="0">
                                          <p:val>
                                            <p:strVal val="2/3*#ppt_h"/>
                                          </p:val>
                                        </p:tav>
                                        <p:tav tm="100000">
                                          <p:val>
                                            <p:strVal val="#ppt_h"/>
                                          </p:val>
                                        </p:tav>
                                      </p:tavLst>
                                    </p:anim>
                                  </p:childTnLst>
                                </p:cTn>
                              </p:par>
                            </p:childTnLst>
                          </p:cTn>
                        </p:par>
                        <p:par>
                          <p:cTn id="35" fill="hold" nodeType="afterGroup">
                            <p:stCondLst>
                              <p:cond delay="5000"/>
                            </p:stCondLst>
                            <p:childTnLst>
                              <p:par>
                                <p:cTn id="36" presetID="23" presetClass="entr" presetSubtype="272" fill="hold" grpId="0" nodeType="afterEffect">
                                  <p:stCondLst>
                                    <p:cond delay="500"/>
                                  </p:stCondLst>
                                  <p:childTnLst>
                                    <p:set>
                                      <p:cBhvr>
                                        <p:cTn id="37" dur="1" fill="hold">
                                          <p:stCondLst>
                                            <p:cond delay="0"/>
                                          </p:stCondLst>
                                        </p:cTn>
                                        <p:tgtEl>
                                          <p:spTgt spid="47108"/>
                                        </p:tgtEl>
                                        <p:attrNameLst>
                                          <p:attrName>style.visibility</p:attrName>
                                        </p:attrNameLst>
                                      </p:cBhvr>
                                      <p:to>
                                        <p:strVal val="visible"/>
                                      </p:to>
                                    </p:set>
                                    <p:anim calcmode="lin" valueType="num">
                                      <p:cBhvr>
                                        <p:cTn id="38" dur="500" fill="hold"/>
                                        <p:tgtEl>
                                          <p:spTgt spid="47108"/>
                                        </p:tgtEl>
                                        <p:attrNameLst>
                                          <p:attrName>ppt_w</p:attrName>
                                        </p:attrNameLst>
                                      </p:cBhvr>
                                      <p:tavLst>
                                        <p:tav tm="0">
                                          <p:val>
                                            <p:strVal val="2/3*#ppt_w"/>
                                          </p:val>
                                        </p:tav>
                                        <p:tav tm="100000">
                                          <p:val>
                                            <p:strVal val="#ppt_w"/>
                                          </p:val>
                                        </p:tav>
                                      </p:tavLst>
                                    </p:anim>
                                    <p:anim calcmode="lin" valueType="num">
                                      <p:cBhvr>
                                        <p:cTn id="39" dur="500" fill="hold"/>
                                        <p:tgtEl>
                                          <p:spTgt spid="47108"/>
                                        </p:tgtEl>
                                        <p:attrNameLst>
                                          <p:attrName>ppt_h</p:attrName>
                                        </p:attrNameLst>
                                      </p:cBhvr>
                                      <p:tavLst>
                                        <p:tav tm="0">
                                          <p:val>
                                            <p:strVal val="2/3*#ppt_h"/>
                                          </p:val>
                                        </p:tav>
                                        <p:tav tm="100000">
                                          <p:val>
                                            <p:strVal val="#ppt_h"/>
                                          </p:val>
                                        </p:tav>
                                      </p:tavLst>
                                    </p:anim>
                                  </p:childTnLst>
                                </p:cTn>
                              </p:par>
                            </p:childTnLst>
                          </p:cTn>
                        </p:par>
                        <p:par>
                          <p:cTn id="40" fill="hold" nodeType="afterGroup">
                            <p:stCondLst>
                              <p:cond delay="6000"/>
                            </p:stCondLst>
                            <p:childTnLst>
                              <p:par>
                                <p:cTn id="41" presetID="23" presetClass="entr" presetSubtype="272" fill="hold" grpId="0" nodeType="afterEffect">
                                  <p:stCondLst>
                                    <p:cond delay="0"/>
                                  </p:stCondLst>
                                  <p:childTnLst>
                                    <p:set>
                                      <p:cBhvr>
                                        <p:cTn id="42" dur="1" fill="hold">
                                          <p:stCondLst>
                                            <p:cond delay="0"/>
                                          </p:stCondLst>
                                        </p:cTn>
                                        <p:tgtEl>
                                          <p:spTgt spid="47124"/>
                                        </p:tgtEl>
                                        <p:attrNameLst>
                                          <p:attrName>style.visibility</p:attrName>
                                        </p:attrNameLst>
                                      </p:cBhvr>
                                      <p:to>
                                        <p:strVal val="visible"/>
                                      </p:to>
                                    </p:set>
                                    <p:anim calcmode="lin" valueType="num">
                                      <p:cBhvr>
                                        <p:cTn id="43" dur="500" fill="hold"/>
                                        <p:tgtEl>
                                          <p:spTgt spid="47124"/>
                                        </p:tgtEl>
                                        <p:attrNameLst>
                                          <p:attrName>ppt_w</p:attrName>
                                        </p:attrNameLst>
                                      </p:cBhvr>
                                      <p:tavLst>
                                        <p:tav tm="0">
                                          <p:val>
                                            <p:strVal val="2/3*#ppt_w"/>
                                          </p:val>
                                        </p:tav>
                                        <p:tav tm="100000">
                                          <p:val>
                                            <p:strVal val="#ppt_w"/>
                                          </p:val>
                                        </p:tav>
                                      </p:tavLst>
                                    </p:anim>
                                    <p:anim calcmode="lin" valueType="num">
                                      <p:cBhvr>
                                        <p:cTn id="44" dur="500" fill="hold"/>
                                        <p:tgtEl>
                                          <p:spTgt spid="47124"/>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animBg="1" autoUpdateAnimBg="0"/>
      <p:bldP spid="47108" grpId="0" animBg="1" autoUpdateAnimBg="0"/>
      <p:bldP spid="47109" grpId="0" autoUpdateAnimBg="0"/>
      <p:bldP spid="47113" grpId="0" autoUpdateAnimBg="0"/>
      <p:bldP spid="47120" grpId="0" autoUpdateAnimBg="0"/>
      <p:bldP spid="47124"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130" name="Group 2"/>
          <p:cNvGrpSpPr>
            <a:grpSpLocks/>
          </p:cNvGrpSpPr>
          <p:nvPr/>
        </p:nvGrpSpPr>
        <p:grpSpPr bwMode="auto">
          <a:xfrm>
            <a:off x="0" y="0"/>
            <a:ext cx="9144000" cy="1873250"/>
            <a:chOff x="0" y="0"/>
            <a:chExt cx="5760" cy="1180"/>
          </a:xfrm>
        </p:grpSpPr>
        <p:sp>
          <p:nvSpPr>
            <p:cNvPr id="48131" name="Rectangle 3"/>
            <p:cNvSpPr>
              <a:spLocks noChangeArrowheads="1"/>
            </p:cNvSpPr>
            <p:nvPr/>
          </p:nvSpPr>
          <p:spPr bwMode="auto">
            <a:xfrm>
              <a:off x="0" y="1094"/>
              <a:ext cx="5760" cy="86"/>
            </a:xfrm>
            <a:prstGeom prst="rect">
              <a:avLst/>
            </a:prstGeom>
            <a:gradFill rotWithShape="0">
              <a:gsLst>
                <a:gs pos="0">
                  <a:srgbClr val="FBE481"/>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2" name="Rectangle 4"/>
            <p:cNvSpPr>
              <a:spLocks noChangeArrowheads="1"/>
            </p:cNvSpPr>
            <p:nvPr/>
          </p:nvSpPr>
          <p:spPr bwMode="auto">
            <a:xfrm>
              <a:off x="0" y="0"/>
              <a:ext cx="5760" cy="1094"/>
            </a:xfrm>
            <a:prstGeom prst="rect">
              <a:avLst/>
            </a:prstGeom>
            <a:solidFill>
              <a:srgbClr val="FBE481"/>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133" name="Text Box 5"/>
          <p:cNvSpPr txBox="1">
            <a:spLocks noChangeArrowheads="1"/>
          </p:cNvSpPr>
          <p:nvPr/>
        </p:nvSpPr>
        <p:spPr bwMode="auto">
          <a:xfrm>
            <a:off x="904875" y="454025"/>
            <a:ext cx="3394075" cy="50641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BE0024"/>
                </a:solidFill>
                <a:cs typeface="Times New Roman" charset="0"/>
              </a:rPr>
              <a:t>Civilization</a:t>
            </a:r>
            <a:r>
              <a:rPr lang="en-US" altLang="en-US" sz="3200" b="1">
                <a:solidFill>
                  <a:srgbClr val="BE0024"/>
                </a:solidFill>
              </a:rPr>
              <a:t> </a:t>
            </a:r>
          </a:p>
        </p:txBody>
      </p:sp>
      <p:sp>
        <p:nvSpPr>
          <p:cNvPr id="48134" name="Oval 6"/>
          <p:cNvSpPr>
            <a:spLocks noChangeArrowheads="1"/>
          </p:cNvSpPr>
          <p:nvPr/>
        </p:nvSpPr>
        <p:spPr bwMode="auto">
          <a:xfrm>
            <a:off x="587375" y="509588"/>
            <a:ext cx="292100" cy="292100"/>
          </a:xfrm>
          <a:prstGeom prst="ellipse">
            <a:avLst/>
          </a:prstGeom>
          <a:solidFill>
            <a:srgbClr val="BE0024"/>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48135" name="Text Box 7"/>
          <p:cNvSpPr txBox="1">
            <a:spLocks noChangeArrowheads="1"/>
          </p:cNvSpPr>
          <p:nvPr/>
        </p:nvSpPr>
        <p:spPr bwMode="auto">
          <a:xfrm>
            <a:off x="579438" y="479425"/>
            <a:ext cx="311150" cy="36671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3</a:t>
            </a:r>
            <a:endParaRPr lang="en-US" altLang="en-US" sz="1400"/>
          </a:p>
        </p:txBody>
      </p:sp>
      <p:sp>
        <p:nvSpPr>
          <p:cNvPr id="48136" name="AutoShape 8"/>
          <p:cNvSpPr>
            <a:spLocks noChangeArrowheads="1"/>
          </p:cNvSpPr>
          <p:nvPr/>
        </p:nvSpPr>
        <p:spPr bwMode="auto">
          <a:xfrm>
            <a:off x="7813675" y="228600"/>
            <a:ext cx="1087438" cy="301625"/>
          </a:xfrm>
          <a:prstGeom prst="roundRect">
            <a:avLst>
              <a:gd name="adj" fmla="val 16667"/>
            </a:avLst>
          </a:prstGeom>
          <a:noFill/>
          <a:ln w="25400">
            <a:solidFill>
              <a:srgbClr val="BE0024"/>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37" name="Text Box 9">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rgbClr val="BE0024"/>
                </a:solidFill>
                <a:latin typeface="Helvetica" charset="0"/>
              </a:rPr>
              <a:t>HOME</a:t>
            </a:r>
            <a:endParaRPr lang="en-US" altLang="en-US" sz="1600" b="1">
              <a:latin typeface="Helvetica" charset="0"/>
            </a:endParaRPr>
          </a:p>
        </p:txBody>
      </p:sp>
      <p:sp>
        <p:nvSpPr>
          <p:cNvPr id="48138" name="Text Box 10"/>
          <p:cNvSpPr txBox="1">
            <a:spLocks noChangeArrowheads="1"/>
          </p:cNvSpPr>
          <p:nvPr/>
        </p:nvSpPr>
        <p:spPr bwMode="auto">
          <a:xfrm>
            <a:off x="1196975" y="1089025"/>
            <a:ext cx="6048375" cy="350838"/>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900">
                <a:solidFill>
                  <a:srgbClr val="51005C"/>
                </a:solidFill>
                <a:latin typeface="Helvetica" charset="0"/>
              </a:rPr>
              <a:t>CASE STUDY: </a:t>
            </a:r>
            <a:r>
              <a:rPr lang="en-US" altLang="en-US" sz="2000">
                <a:solidFill>
                  <a:srgbClr val="51005C"/>
                </a:solidFill>
                <a:latin typeface="Helvetica" charset="0"/>
                <a:cs typeface="Times New Roman" charset="0"/>
              </a:rPr>
              <a:t>Ur in Sumer</a:t>
            </a:r>
          </a:p>
        </p:txBody>
      </p:sp>
      <p:grpSp>
        <p:nvGrpSpPr>
          <p:cNvPr id="48139" name="Group 11"/>
          <p:cNvGrpSpPr>
            <a:grpSpLocks/>
          </p:cNvGrpSpPr>
          <p:nvPr/>
        </p:nvGrpSpPr>
        <p:grpSpPr bwMode="auto">
          <a:xfrm>
            <a:off x="254000" y="1028700"/>
            <a:ext cx="914400" cy="412750"/>
            <a:chOff x="160" y="648"/>
            <a:chExt cx="576" cy="260"/>
          </a:xfrm>
        </p:grpSpPr>
        <p:sp>
          <p:nvSpPr>
            <p:cNvPr id="48140" name="Rectangle 12"/>
            <p:cNvSpPr>
              <a:spLocks noChangeArrowheads="1"/>
            </p:cNvSpPr>
            <p:nvPr/>
          </p:nvSpPr>
          <p:spPr bwMode="auto">
            <a:xfrm>
              <a:off x="160" y="648"/>
              <a:ext cx="576" cy="132"/>
            </a:xfrm>
            <a:prstGeom prst="rect">
              <a:avLst/>
            </a:prstGeom>
            <a:solidFill>
              <a:srgbClr val="51005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solidFill>
                    <a:schemeClr val="bg1"/>
                  </a:solidFill>
                  <a:latin typeface="Helvetica" charset="0"/>
                </a:rPr>
                <a:t>PATTERNS</a:t>
              </a:r>
              <a:endParaRPr lang="en-US" altLang="en-US" sz="1600" b="1">
                <a:solidFill>
                  <a:schemeClr val="bg1"/>
                </a:solidFill>
              </a:endParaRPr>
            </a:p>
          </p:txBody>
        </p:sp>
        <p:sp>
          <p:nvSpPr>
            <p:cNvPr id="48141" name="Rectangle 13"/>
            <p:cNvSpPr>
              <a:spLocks noChangeArrowheads="1"/>
            </p:cNvSpPr>
            <p:nvPr/>
          </p:nvSpPr>
          <p:spPr bwMode="auto">
            <a:xfrm>
              <a:off x="160" y="776"/>
              <a:ext cx="576" cy="132"/>
            </a:xfrm>
            <a:prstGeom prst="rect">
              <a:avLst/>
            </a:prstGeom>
            <a:solidFill>
              <a:srgbClr val="0082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solidFill>
                    <a:schemeClr val="bg1"/>
                  </a:solidFill>
                  <a:latin typeface="Helvetica" charset="0"/>
                </a:rPr>
                <a:t>OF CHANGE</a:t>
              </a:r>
              <a:endParaRPr lang="en-US" altLang="en-US" sz="1600" b="1">
                <a:solidFill>
                  <a:schemeClr val="bg1"/>
                </a:solidFill>
              </a:endParaRPr>
            </a:p>
          </p:txBody>
        </p:sp>
      </p:grpSp>
      <p:sp>
        <p:nvSpPr>
          <p:cNvPr id="48142" name="Text Box 14"/>
          <p:cNvSpPr txBox="1">
            <a:spLocks noChangeArrowheads="1"/>
          </p:cNvSpPr>
          <p:nvPr/>
        </p:nvSpPr>
        <p:spPr bwMode="auto">
          <a:xfrm>
            <a:off x="638175" y="3563938"/>
            <a:ext cx="2598738" cy="145732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800">
                <a:cs typeface="Times New Roman" charset="0"/>
              </a:rPr>
              <a:t>Prospering agricultural villages, food surpluses, and new technology led to the rise of civilizations</a:t>
            </a:r>
            <a:r>
              <a:rPr lang="en-US" altLang="en-US" sz="1800">
                <a:cs typeface="Times" charset="0"/>
              </a:rPr>
              <a:t>.</a:t>
            </a:r>
          </a:p>
        </p:txBody>
      </p:sp>
      <p:sp>
        <p:nvSpPr>
          <p:cNvPr id="48143" name="Text Box 15"/>
          <p:cNvSpPr txBox="1">
            <a:spLocks noChangeArrowheads="1"/>
          </p:cNvSpPr>
          <p:nvPr/>
        </p:nvSpPr>
        <p:spPr bwMode="auto">
          <a:xfrm>
            <a:off x="3363913" y="3563938"/>
            <a:ext cx="2705100" cy="144462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800">
                <a:cs typeface="Times New Roman" charset="0"/>
              </a:rPr>
              <a:t>Contemporary civilizations share the same character-istics typical of ancient civilizations</a:t>
            </a:r>
            <a:r>
              <a:rPr lang="en-US" altLang="en-US" sz="1800">
                <a:cs typeface="Times" charset="0"/>
              </a:rPr>
              <a:t>.</a:t>
            </a:r>
          </a:p>
        </p:txBody>
      </p:sp>
      <p:sp>
        <p:nvSpPr>
          <p:cNvPr id="48144" name="Text Box 16"/>
          <p:cNvSpPr txBox="1">
            <a:spLocks noChangeArrowheads="1"/>
          </p:cNvSpPr>
          <p:nvPr/>
        </p:nvSpPr>
        <p:spPr bwMode="auto">
          <a:xfrm>
            <a:off x="3932238" y="2247900"/>
            <a:ext cx="1311275"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rgbClr val="CC0000"/>
                </a:solidFill>
                <a:latin typeface="Helvetica" charset="0"/>
              </a:rPr>
              <a:t>Overview</a:t>
            </a:r>
            <a:endParaRPr lang="en-US" altLang="en-US" sz="2600" b="1">
              <a:solidFill>
                <a:srgbClr val="CC0000"/>
              </a:solidFill>
              <a:latin typeface="Helvetica" charset="0"/>
            </a:endParaRPr>
          </a:p>
        </p:txBody>
      </p:sp>
      <p:sp>
        <p:nvSpPr>
          <p:cNvPr id="48145" name="AutoShape 17">
            <a:hlinkClick r:id="" action="ppaction://hlinkshowjump?jump=nextslide"/>
          </p:cNvPr>
          <p:cNvSpPr>
            <a:spLocks noChangeArrowheads="1"/>
          </p:cNvSpPr>
          <p:nvPr/>
        </p:nvSpPr>
        <p:spPr bwMode="auto">
          <a:xfrm>
            <a:off x="4013200" y="6397625"/>
            <a:ext cx="1143000" cy="2286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774389"/>
                </a:solidFill>
                <a:round/>
                <a:headEnd/>
                <a:tailEnd/>
              </a14:hiddenLine>
            </a:ext>
          </a:extLst>
        </p:spPr>
        <p:txBody>
          <a:bodyPr wrap="none" anchor="ctr"/>
          <a:lstStyle/>
          <a:p>
            <a:pPr algn="ctr"/>
            <a:r>
              <a:rPr lang="en-US" altLang="en-US" sz="1200" b="1">
                <a:solidFill>
                  <a:srgbClr val="3232CA"/>
                </a:solidFill>
                <a:latin typeface="Helvetica" charset="0"/>
              </a:rPr>
              <a:t>Assessment</a:t>
            </a:r>
            <a:endParaRPr lang="en-US" altLang="en-US">
              <a:solidFill>
                <a:srgbClr val="774389"/>
              </a:solidFill>
            </a:endParaRPr>
          </a:p>
        </p:txBody>
      </p:sp>
      <p:sp>
        <p:nvSpPr>
          <p:cNvPr id="48146" name="Text Box 18"/>
          <p:cNvSpPr txBox="1">
            <a:spLocks noChangeArrowheads="1"/>
          </p:cNvSpPr>
          <p:nvPr/>
        </p:nvSpPr>
        <p:spPr bwMode="auto">
          <a:xfrm>
            <a:off x="6580188" y="2378075"/>
            <a:ext cx="2563812" cy="3668713"/>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BE0024"/>
                </a:solidFill>
              </a:rPr>
              <a:t>•</a:t>
            </a:r>
            <a:r>
              <a:rPr lang="en-US" altLang="en-US" sz="1800"/>
              <a:t> 	</a:t>
            </a:r>
            <a:r>
              <a:rPr lang="en-US" altLang="en-US" sz="1800">
                <a:cs typeface="Times New Roman" charset="0"/>
              </a:rPr>
              <a:t>civilization</a:t>
            </a:r>
            <a:r>
              <a:rPr lang="en-US" altLang="en-US" sz="1800">
                <a:cs typeface="Times" charset="0"/>
              </a:rPr>
              <a:t> </a:t>
            </a:r>
            <a:endParaRPr lang="en-US" altLang="en-US" sz="1800"/>
          </a:p>
          <a:p>
            <a:pPr>
              <a:spcBef>
                <a:spcPct val="50000"/>
              </a:spcBef>
            </a:pPr>
            <a:r>
              <a:rPr lang="en-US" altLang="en-US" sz="1800">
                <a:solidFill>
                  <a:srgbClr val="BE0024"/>
                </a:solidFill>
              </a:rPr>
              <a:t>•</a:t>
            </a:r>
            <a:r>
              <a:rPr lang="en-US" altLang="en-US" sz="1800"/>
              <a:t> 	</a:t>
            </a:r>
            <a:r>
              <a:rPr lang="en-US" altLang="en-US" sz="1800">
                <a:cs typeface="Times New Roman" charset="0"/>
              </a:rPr>
              <a:t>specialization</a:t>
            </a:r>
            <a:r>
              <a:rPr lang="en-US" altLang="en-US" sz="1800"/>
              <a:t> </a:t>
            </a:r>
          </a:p>
          <a:p>
            <a:pPr>
              <a:spcBef>
                <a:spcPct val="50000"/>
              </a:spcBef>
            </a:pPr>
            <a:r>
              <a:rPr lang="en-US" altLang="en-US" sz="1800">
                <a:solidFill>
                  <a:srgbClr val="BE0024"/>
                </a:solidFill>
              </a:rPr>
              <a:t>•</a:t>
            </a:r>
            <a:r>
              <a:rPr lang="en-US" altLang="en-US" sz="1800"/>
              <a:t> 	</a:t>
            </a:r>
            <a:r>
              <a:rPr lang="en-US" altLang="en-US" sz="1800">
                <a:cs typeface="Times New Roman" charset="0"/>
              </a:rPr>
              <a:t>artisan</a:t>
            </a:r>
            <a:r>
              <a:rPr lang="en-US" altLang="en-US" sz="1800">
                <a:cs typeface="Times" charset="0"/>
              </a:rPr>
              <a:t> </a:t>
            </a:r>
            <a:endParaRPr lang="en-US" altLang="en-US" sz="1800"/>
          </a:p>
          <a:p>
            <a:pPr>
              <a:spcBef>
                <a:spcPct val="50000"/>
              </a:spcBef>
            </a:pPr>
            <a:r>
              <a:rPr lang="en-US" altLang="en-US" sz="1800">
                <a:solidFill>
                  <a:srgbClr val="BE0024"/>
                </a:solidFill>
              </a:rPr>
              <a:t>•</a:t>
            </a:r>
            <a:r>
              <a:rPr lang="en-US" altLang="en-US" sz="1800"/>
              <a:t> 	</a:t>
            </a:r>
            <a:r>
              <a:rPr lang="en-US" altLang="en-US" sz="1800">
                <a:cs typeface="Times New Roman" charset="0"/>
              </a:rPr>
              <a:t>institution</a:t>
            </a:r>
            <a:r>
              <a:rPr lang="en-US" altLang="en-US" sz="1800">
                <a:cs typeface="Times" charset="0"/>
              </a:rPr>
              <a:t> </a:t>
            </a:r>
            <a:endParaRPr lang="en-US" altLang="en-US" sz="1800"/>
          </a:p>
          <a:p>
            <a:pPr>
              <a:spcBef>
                <a:spcPct val="50000"/>
              </a:spcBef>
            </a:pPr>
            <a:r>
              <a:rPr lang="en-US" altLang="en-US" sz="1800">
                <a:solidFill>
                  <a:srgbClr val="BE0024"/>
                </a:solidFill>
              </a:rPr>
              <a:t>•</a:t>
            </a:r>
            <a:r>
              <a:rPr lang="en-US" altLang="en-US" sz="1800"/>
              <a:t> scribe</a:t>
            </a:r>
            <a:r>
              <a:rPr lang="en-US" altLang="en-US" sz="1800">
                <a:cs typeface="Times" charset="0"/>
              </a:rPr>
              <a:t> </a:t>
            </a:r>
            <a:endParaRPr lang="en-US" altLang="en-US" sz="1800"/>
          </a:p>
          <a:p>
            <a:pPr>
              <a:spcBef>
                <a:spcPct val="50000"/>
              </a:spcBef>
            </a:pPr>
            <a:r>
              <a:rPr lang="en-US" altLang="en-US" sz="1800">
                <a:solidFill>
                  <a:srgbClr val="BE0024"/>
                </a:solidFill>
              </a:rPr>
              <a:t>•</a:t>
            </a:r>
            <a:r>
              <a:rPr lang="en-US" altLang="en-US" sz="1800"/>
              <a:t> 	</a:t>
            </a:r>
            <a:r>
              <a:rPr lang="en-US" altLang="en-US" sz="1800">
                <a:cs typeface="Times New Roman" charset="0"/>
              </a:rPr>
              <a:t>cuneiform</a:t>
            </a:r>
          </a:p>
          <a:p>
            <a:pPr>
              <a:spcBef>
                <a:spcPct val="50000"/>
              </a:spcBef>
            </a:pPr>
            <a:r>
              <a:rPr lang="en-US" altLang="en-US" sz="1800">
                <a:solidFill>
                  <a:srgbClr val="BE0024"/>
                </a:solidFill>
              </a:rPr>
              <a:t>•</a:t>
            </a:r>
            <a:r>
              <a:rPr lang="en-US" altLang="en-US" sz="1800"/>
              <a:t> 	</a:t>
            </a:r>
            <a:r>
              <a:rPr lang="en-US" altLang="en-US" sz="1800">
                <a:cs typeface="Times New Roman" charset="0"/>
              </a:rPr>
              <a:t>Bronze Age</a:t>
            </a:r>
          </a:p>
          <a:p>
            <a:pPr>
              <a:spcBef>
                <a:spcPct val="50000"/>
              </a:spcBef>
            </a:pPr>
            <a:r>
              <a:rPr lang="en-US" altLang="en-US" sz="1800">
                <a:solidFill>
                  <a:srgbClr val="BE0024"/>
                </a:solidFill>
              </a:rPr>
              <a:t>•</a:t>
            </a:r>
            <a:r>
              <a:rPr lang="en-US" altLang="en-US" sz="1800"/>
              <a:t> 	</a:t>
            </a:r>
            <a:r>
              <a:rPr lang="en-US" altLang="en-US" sz="1800">
                <a:cs typeface="Times New Roman" charset="0"/>
              </a:rPr>
              <a:t>barter</a:t>
            </a:r>
          </a:p>
          <a:p>
            <a:pPr>
              <a:spcBef>
                <a:spcPct val="50000"/>
              </a:spcBef>
            </a:pPr>
            <a:r>
              <a:rPr lang="en-US" altLang="en-US" sz="1800">
                <a:solidFill>
                  <a:srgbClr val="BE0024"/>
                </a:solidFill>
              </a:rPr>
              <a:t>•</a:t>
            </a:r>
            <a:r>
              <a:rPr lang="en-US" altLang="en-US" sz="1800"/>
              <a:t> 	</a:t>
            </a:r>
            <a:r>
              <a:rPr lang="en-US" altLang="en-US" sz="1800">
                <a:cs typeface="Times New Roman" charset="0"/>
              </a:rPr>
              <a:t>ziggurat </a:t>
            </a:r>
          </a:p>
        </p:txBody>
      </p:sp>
      <p:grpSp>
        <p:nvGrpSpPr>
          <p:cNvPr id="48147" name="Group 19"/>
          <p:cNvGrpSpPr>
            <a:grpSpLocks/>
          </p:cNvGrpSpPr>
          <p:nvPr/>
        </p:nvGrpSpPr>
        <p:grpSpPr bwMode="auto">
          <a:xfrm>
            <a:off x="612775" y="3197225"/>
            <a:ext cx="5667375" cy="325438"/>
            <a:chOff x="386" y="2014"/>
            <a:chExt cx="3570" cy="205"/>
          </a:xfrm>
        </p:grpSpPr>
        <p:sp>
          <p:nvSpPr>
            <p:cNvPr id="48148" name="AutoShape 20"/>
            <p:cNvSpPr>
              <a:spLocks noChangeArrowheads="1"/>
            </p:cNvSpPr>
            <p:nvPr/>
          </p:nvSpPr>
          <p:spPr bwMode="auto">
            <a:xfrm>
              <a:off x="386" y="2014"/>
              <a:ext cx="3570" cy="190"/>
            </a:xfrm>
            <a:prstGeom prst="roundRect">
              <a:avLst>
                <a:gd name="adj" fmla="val 16667"/>
              </a:avLst>
            </a:prstGeom>
            <a:solidFill>
              <a:srgbClr val="BE0024"/>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8149" name="Text Box 21"/>
            <p:cNvSpPr txBox="1">
              <a:spLocks noChangeArrowheads="1"/>
            </p:cNvSpPr>
            <p:nvPr/>
          </p:nvSpPr>
          <p:spPr bwMode="auto">
            <a:xfrm>
              <a:off x="415" y="2017"/>
              <a:ext cx="743" cy="20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500" b="1">
                  <a:solidFill>
                    <a:srgbClr val="FBE481"/>
                  </a:solidFill>
                  <a:latin typeface="Helvetica" charset="0"/>
                </a:rPr>
                <a:t>MAIN IDEA</a:t>
              </a:r>
              <a:endParaRPr lang="en-US" altLang="en-US" sz="1600" b="1">
                <a:solidFill>
                  <a:srgbClr val="CC0000"/>
                </a:solidFill>
                <a:latin typeface="Helvetica" charset="0"/>
              </a:endParaRPr>
            </a:p>
          </p:txBody>
        </p:sp>
      </p:grpSp>
      <p:sp>
        <p:nvSpPr>
          <p:cNvPr id="48150" name="Text Box 22"/>
          <p:cNvSpPr txBox="1">
            <a:spLocks noChangeArrowheads="1"/>
          </p:cNvSpPr>
          <p:nvPr/>
        </p:nvSpPr>
        <p:spPr bwMode="auto">
          <a:xfrm>
            <a:off x="3338513" y="3201988"/>
            <a:ext cx="2339975" cy="3206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500" b="1">
                <a:solidFill>
                  <a:srgbClr val="FBE481"/>
                </a:solidFill>
                <a:latin typeface="Helvetica" charset="0"/>
              </a:rPr>
              <a:t>WHY IT MATTERS NOW</a:t>
            </a:r>
            <a:endParaRPr lang="en-US" altLang="en-US" sz="1500" b="1">
              <a:solidFill>
                <a:srgbClr val="CC0000"/>
              </a:solidFill>
              <a:latin typeface="Helvetica" charset="0"/>
            </a:endParaRPr>
          </a:p>
        </p:txBody>
      </p:sp>
      <p:grpSp>
        <p:nvGrpSpPr>
          <p:cNvPr id="48151" name="Group 23"/>
          <p:cNvGrpSpPr>
            <a:grpSpLocks/>
          </p:cNvGrpSpPr>
          <p:nvPr/>
        </p:nvGrpSpPr>
        <p:grpSpPr bwMode="auto">
          <a:xfrm>
            <a:off x="6553200" y="2019300"/>
            <a:ext cx="1714500" cy="327025"/>
            <a:chOff x="4128" y="1272"/>
            <a:chExt cx="1080" cy="206"/>
          </a:xfrm>
        </p:grpSpPr>
        <p:sp>
          <p:nvSpPr>
            <p:cNvPr id="48152" name="Text Box 24"/>
            <p:cNvSpPr txBox="1">
              <a:spLocks noChangeArrowheads="1"/>
            </p:cNvSpPr>
            <p:nvPr/>
          </p:nvSpPr>
          <p:spPr bwMode="auto">
            <a:xfrm>
              <a:off x="4145" y="1286"/>
              <a:ext cx="1056" cy="19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solidFill>
                    <a:srgbClr val="BE0024"/>
                  </a:solidFill>
                  <a:latin typeface="Helvetica" charset="0"/>
                </a:rPr>
                <a:t>TERMS &amp; NAMES</a:t>
              </a:r>
              <a:endParaRPr lang="en-US" altLang="en-US" sz="1600" b="1">
                <a:solidFill>
                  <a:srgbClr val="CC0000"/>
                </a:solidFill>
                <a:latin typeface="Helvetica" charset="0"/>
              </a:endParaRPr>
            </a:p>
          </p:txBody>
        </p:sp>
        <p:sp>
          <p:nvSpPr>
            <p:cNvPr id="48153" name="AutoShape 25"/>
            <p:cNvSpPr>
              <a:spLocks noChangeArrowheads="1"/>
            </p:cNvSpPr>
            <p:nvPr/>
          </p:nvSpPr>
          <p:spPr bwMode="auto">
            <a:xfrm>
              <a:off x="4128" y="1272"/>
              <a:ext cx="1080" cy="190"/>
            </a:xfrm>
            <a:prstGeom prst="roundRect">
              <a:avLst>
                <a:gd name="adj" fmla="val 16667"/>
              </a:avLst>
            </a:prstGeom>
            <a:noFill/>
            <a:ln w="25400">
              <a:solidFill>
                <a:srgbClr val="BE0024"/>
              </a:solidFill>
              <a:round/>
              <a:headEnd/>
              <a:tailEnd/>
            </a:ln>
            <a:effectLst/>
            <a:extLst>
              <a:ext uri="{909E8E84-426E-40DD-AFC4-6F175D3DCCD1}">
                <a14:hiddenFill xmlns:a14="http://schemas.microsoft.com/office/drawing/2010/main">
                  <a:solidFill>
                    <a:srgbClr val="FBE48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8154" name="AutoShape 26">
            <a:hlinkClick r:id="rId2" action="ppaction://hlinkfile"/>
          </p:cNvPr>
          <p:cNvSpPr>
            <a:spLocks noChangeArrowheads="1"/>
          </p:cNvSpPr>
          <p:nvPr/>
        </p:nvSpPr>
        <p:spPr bwMode="auto">
          <a:xfrm>
            <a:off x="227013" y="1992313"/>
            <a:ext cx="731837"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MAP</a:t>
            </a:r>
            <a:endParaRPr lang="en-US" altLang="en-US">
              <a:solidFill>
                <a:srgbClr val="7743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500"/>
                                  </p:stCondLst>
                                  <p:childTnLst>
                                    <p:set>
                                      <p:cBhvr>
                                        <p:cTn id="6" dur="1" fill="hold">
                                          <p:stCondLst>
                                            <p:cond delay="0"/>
                                          </p:stCondLst>
                                        </p:cTn>
                                        <p:tgtEl>
                                          <p:spTgt spid="48147"/>
                                        </p:tgtEl>
                                        <p:attrNameLst>
                                          <p:attrName>style.visibility</p:attrName>
                                        </p:attrNameLst>
                                      </p:cBhvr>
                                      <p:to>
                                        <p:strVal val="visible"/>
                                      </p:to>
                                    </p:set>
                                    <p:animEffect transition="in" filter="wipe(up)">
                                      <p:cBhvr>
                                        <p:cTn id="7" dur="500"/>
                                        <p:tgtEl>
                                          <p:spTgt spid="48147"/>
                                        </p:tgtEl>
                                      </p:cBhvr>
                                    </p:animEffect>
                                  </p:childTnLst>
                                </p:cTn>
                              </p:par>
                            </p:childTnLst>
                          </p:cTn>
                        </p:par>
                        <p:par>
                          <p:cTn id="8" fill="hold" nodeType="afterGroup">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48142"/>
                                        </p:tgtEl>
                                        <p:attrNameLst>
                                          <p:attrName>style.visibility</p:attrName>
                                        </p:attrNameLst>
                                      </p:cBhvr>
                                      <p:to>
                                        <p:strVal val="visible"/>
                                      </p:to>
                                    </p:set>
                                    <p:animEffect transition="in" filter="wipe(up)">
                                      <p:cBhvr>
                                        <p:cTn id="11" dur="500"/>
                                        <p:tgtEl>
                                          <p:spTgt spid="4814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48150"/>
                                        </p:tgtEl>
                                        <p:attrNameLst>
                                          <p:attrName>style.visibility</p:attrName>
                                        </p:attrNameLst>
                                      </p:cBhvr>
                                      <p:to>
                                        <p:strVal val="visible"/>
                                      </p:to>
                                    </p:set>
                                    <p:animEffect transition="in" filter="wipe(up)">
                                      <p:cBhvr>
                                        <p:cTn id="16" dur="500"/>
                                        <p:tgtEl>
                                          <p:spTgt spid="48150"/>
                                        </p:tgtEl>
                                      </p:cBhvr>
                                    </p:animEffect>
                                  </p:childTnLst>
                                </p:cTn>
                              </p:par>
                            </p:childTnLst>
                          </p:cTn>
                        </p:par>
                        <p:par>
                          <p:cTn id="17" fill="hold" nodeType="afterGroup">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48143"/>
                                        </p:tgtEl>
                                        <p:attrNameLst>
                                          <p:attrName>style.visibility</p:attrName>
                                        </p:attrNameLst>
                                      </p:cBhvr>
                                      <p:to>
                                        <p:strVal val="visible"/>
                                      </p:to>
                                    </p:set>
                                    <p:animEffect transition="in" filter="wipe(up)">
                                      <p:cBhvr>
                                        <p:cTn id="20" dur="500"/>
                                        <p:tgtEl>
                                          <p:spTgt spid="4814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48151"/>
                                        </p:tgtEl>
                                        <p:attrNameLst>
                                          <p:attrName>style.visibility</p:attrName>
                                        </p:attrNameLst>
                                      </p:cBhvr>
                                      <p:to>
                                        <p:strVal val="visible"/>
                                      </p:to>
                                    </p:set>
                                    <p:animEffect transition="in" filter="wipe(up)">
                                      <p:cBhvr>
                                        <p:cTn id="25" dur="500"/>
                                        <p:tgtEl>
                                          <p:spTgt spid="48151"/>
                                        </p:tgtEl>
                                      </p:cBhvr>
                                    </p:animEffect>
                                  </p:childTnLst>
                                </p:cTn>
                              </p:par>
                            </p:childTnLst>
                          </p:cTn>
                        </p:par>
                        <p:par>
                          <p:cTn id="26" fill="hold" nodeType="afterGroup">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48146"/>
                                        </p:tgtEl>
                                        <p:attrNameLst>
                                          <p:attrName>style.visibility</p:attrName>
                                        </p:attrNameLst>
                                      </p:cBhvr>
                                      <p:to>
                                        <p:strVal val="visible"/>
                                      </p:to>
                                    </p:set>
                                    <p:animEffect transition="in" filter="wipe(up)">
                                      <p:cBhvr>
                                        <p:cTn id="29" dur="500"/>
                                        <p:tgtEl>
                                          <p:spTgt spid="48146"/>
                                        </p:tgtEl>
                                      </p:cBhvr>
                                    </p:animEffect>
                                  </p:childTnLst>
                                </p:cTn>
                              </p:par>
                            </p:childTnLst>
                          </p:cTn>
                        </p:par>
                        <p:par>
                          <p:cTn id="30" fill="hold" nodeType="afterGroup">
                            <p:stCondLst>
                              <p:cond delay="1000"/>
                            </p:stCondLst>
                            <p:childTnLst>
                              <p:par>
                                <p:cTn id="31" presetID="23" presetClass="entr" presetSubtype="272" fill="hold" grpId="0" nodeType="afterEffect">
                                  <p:stCondLst>
                                    <p:cond delay="500"/>
                                  </p:stCondLst>
                                  <p:childTnLst>
                                    <p:set>
                                      <p:cBhvr>
                                        <p:cTn id="32" dur="1" fill="hold">
                                          <p:stCondLst>
                                            <p:cond delay="0"/>
                                          </p:stCondLst>
                                        </p:cTn>
                                        <p:tgtEl>
                                          <p:spTgt spid="48145"/>
                                        </p:tgtEl>
                                        <p:attrNameLst>
                                          <p:attrName>style.visibility</p:attrName>
                                        </p:attrNameLst>
                                      </p:cBhvr>
                                      <p:to>
                                        <p:strVal val="visible"/>
                                      </p:to>
                                    </p:set>
                                    <p:anim calcmode="lin" valueType="num">
                                      <p:cBhvr>
                                        <p:cTn id="33" dur="500" fill="hold"/>
                                        <p:tgtEl>
                                          <p:spTgt spid="48145"/>
                                        </p:tgtEl>
                                        <p:attrNameLst>
                                          <p:attrName>ppt_w</p:attrName>
                                        </p:attrNameLst>
                                      </p:cBhvr>
                                      <p:tavLst>
                                        <p:tav tm="0">
                                          <p:val>
                                            <p:strVal val="2/3*#ppt_w"/>
                                          </p:val>
                                        </p:tav>
                                        <p:tav tm="100000">
                                          <p:val>
                                            <p:strVal val="#ppt_w"/>
                                          </p:val>
                                        </p:tav>
                                      </p:tavLst>
                                    </p:anim>
                                    <p:anim calcmode="lin" valueType="num">
                                      <p:cBhvr>
                                        <p:cTn id="34" dur="500" fill="hold"/>
                                        <p:tgtEl>
                                          <p:spTgt spid="48145"/>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42" grpId="0" autoUpdateAnimBg="0"/>
      <p:bldP spid="48143" grpId="0" autoUpdateAnimBg="0"/>
      <p:bldP spid="48145" grpId="0" animBg="1" autoUpdateAnimBg="0"/>
      <p:bldP spid="48146" grpId="0" autoUpdateAnimBg="0"/>
      <p:bldP spid="48150"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1982788" y="2678113"/>
            <a:ext cx="534193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cs typeface="Times" charset="0"/>
              </a:rPr>
              <a:t>1. </a:t>
            </a:r>
            <a:r>
              <a:rPr lang="en-US" altLang="en-US" sz="1800"/>
              <a:t>Look at the graphic to help organize your thoughts. List the five characteristics of civilization and give an example from Ur.</a:t>
            </a:r>
          </a:p>
        </p:txBody>
      </p:sp>
      <p:sp>
        <p:nvSpPr>
          <p:cNvPr id="49160" name="Text Box 8"/>
          <p:cNvSpPr txBox="1">
            <a:spLocks noChangeArrowheads="1"/>
          </p:cNvSpPr>
          <p:nvPr/>
        </p:nvSpPr>
        <p:spPr bwMode="auto">
          <a:xfrm>
            <a:off x="7654925" y="6513513"/>
            <a:ext cx="13255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b="1" i="1"/>
              <a:t>continued . . .</a:t>
            </a:r>
            <a:endParaRPr lang="en-US" altLang="en-US" sz="1600" b="1"/>
          </a:p>
        </p:txBody>
      </p:sp>
      <p:grpSp>
        <p:nvGrpSpPr>
          <p:cNvPr id="49161" name="Group 9"/>
          <p:cNvGrpSpPr>
            <a:grpSpLocks/>
          </p:cNvGrpSpPr>
          <p:nvPr/>
        </p:nvGrpSpPr>
        <p:grpSpPr bwMode="auto">
          <a:xfrm>
            <a:off x="0" y="0"/>
            <a:ext cx="9144000" cy="1873250"/>
            <a:chOff x="0" y="0"/>
            <a:chExt cx="5760" cy="1180"/>
          </a:xfrm>
        </p:grpSpPr>
        <p:sp>
          <p:nvSpPr>
            <p:cNvPr id="49162" name="Rectangle 10"/>
            <p:cNvSpPr>
              <a:spLocks noChangeArrowheads="1"/>
            </p:cNvSpPr>
            <p:nvPr/>
          </p:nvSpPr>
          <p:spPr bwMode="auto">
            <a:xfrm>
              <a:off x="0" y="1094"/>
              <a:ext cx="5760" cy="86"/>
            </a:xfrm>
            <a:prstGeom prst="rect">
              <a:avLst/>
            </a:prstGeom>
            <a:gradFill rotWithShape="0">
              <a:gsLst>
                <a:gs pos="0">
                  <a:srgbClr val="FBE481"/>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63" name="Rectangle 11"/>
            <p:cNvSpPr>
              <a:spLocks noChangeArrowheads="1"/>
            </p:cNvSpPr>
            <p:nvPr/>
          </p:nvSpPr>
          <p:spPr bwMode="auto">
            <a:xfrm>
              <a:off x="0" y="0"/>
              <a:ext cx="5760" cy="1094"/>
            </a:xfrm>
            <a:prstGeom prst="rect">
              <a:avLst/>
            </a:prstGeom>
            <a:solidFill>
              <a:srgbClr val="FBE481"/>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164" name="Text Box 12"/>
          <p:cNvSpPr txBox="1">
            <a:spLocks noChangeArrowheads="1"/>
          </p:cNvSpPr>
          <p:nvPr/>
        </p:nvSpPr>
        <p:spPr bwMode="auto">
          <a:xfrm>
            <a:off x="904875" y="454025"/>
            <a:ext cx="3394075" cy="50641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BE0024"/>
                </a:solidFill>
                <a:cs typeface="Times New Roman" charset="0"/>
              </a:rPr>
              <a:t>Civilization</a:t>
            </a:r>
            <a:r>
              <a:rPr lang="en-US" altLang="en-US" sz="3200" b="1">
                <a:solidFill>
                  <a:srgbClr val="BE0024"/>
                </a:solidFill>
              </a:rPr>
              <a:t> </a:t>
            </a:r>
          </a:p>
        </p:txBody>
      </p:sp>
      <p:grpSp>
        <p:nvGrpSpPr>
          <p:cNvPr id="49165" name="Group 13"/>
          <p:cNvGrpSpPr>
            <a:grpSpLocks/>
          </p:cNvGrpSpPr>
          <p:nvPr/>
        </p:nvGrpSpPr>
        <p:grpSpPr bwMode="auto">
          <a:xfrm>
            <a:off x="579438" y="479425"/>
            <a:ext cx="311150" cy="366713"/>
            <a:chOff x="365" y="302"/>
            <a:chExt cx="196" cy="231"/>
          </a:xfrm>
        </p:grpSpPr>
        <p:sp>
          <p:nvSpPr>
            <p:cNvPr id="49166" name="Oval 14"/>
            <p:cNvSpPr>
              <a:spLocks noChangeArrowheads="1"/>
            </p:cNvSpPr>
            <p:nvPr/>
          </p:nvSpPr>
          <p:spPr bwMode="auto">
            <a:xfrm>
              <a:off x="370" y="321"/>
              <a:ext cx="184" cy="184"/>
            </a:xfrm>
            <a:prstGeom prst="ellipse">
              <a:avLst/>
            </a:prstGeom>
            <a:solidFill>
              <a:srgbClr val="BE0024"/>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49167" name="Text Box 15"/>
            <p:cNvSpPr txBox="1">
              <a:spLocks noChangeArrowheads="1"/>
            </p:cNvSpPr>
            <p:nvPr/>
          </p:nvSpPr>
          <p:spPr bwMode="auto">
            <a:xfrm>
              <a:off x="365"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3</a:t>
              </a:r>
              <a:endParaRPr lang="en-US" altLang="en-US" sz="1400"/>
            </a:p>
          </p:txBody>
        </p:sp>
      </p:grpSp>
      <p:sp>
        <p:nvSpPr>
          <p:cNvPr id="49169" name="AutoShape 17">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rgbClr val="BE0024"/>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70" name="Text Box 18">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rgbClr val="BE0024"/>
                </a:solidFill>
                <a:latin typeface="Helvetica" charset="0"/>
              </a:rPr>
              <a:t>HOME</a:t>
            </a:r>
            <a:endParaRPr lang="en-US" altLang="en-US" sz="1600" b="1">
              <a:latin typeface="Helvetica" charset="0"/>
            </a:endParaRPr>
          </a:p>
        </p:txBody>
      </p:sp>
      <p:sp>
        <p:nvSpPr>
          <p:cNvPr id="49171" name="Text Box 19"/>
          <p:cNvSpPr txBox="1">
            <a:spLocks noChangeArrowheads="1"/>
          </p:cNvSpPr>
          <p:nvPr/>
        </p:nvSpPr>
        <p:spPr bwMode="auto">
          <a:xfrm>
            <a:off x="1196975" y="1089025"/>
            <a:ext cx="6048375" cy="350838"/>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900">
                <a:solidFill>
                  <a:srgbClr val="51005C"/>
                </a:solidFill>
                <a:latin typeface="Helvetica" charset="0"/>
              </a:rPr>
              <a:t>CASE STUDY: </a:t>
            </a:r>
            <a:r>
              <a:rPr lang="en-US" altLang="en-US" sz="2000">
                <a:solidFill>
                  <a:srgbClr val="51005C"/>
                </a:solidFill>
                <a:latin typeface="Helvetica" charset="0"/>
                <a:cs typeface="Times New Roman" charset="0"/>
              </a:rPr>
              <a:t>Ur in Sumer</a:t>
            </a:r>
          </a:p>
        </p:txBody>
      </p:sp>
      <p:grpSp>
        <p:nvGrpSpPr>
          <p:cNvPr id="49172" name="Group 20"/>
          <p:cNvGrpSpPr>
            <a:grpSpLocks/>
          </p:cNvGrpSpPr>
          <p:nvPr/>
        </p:nvGrpSpPr>
        <p:grpSpPr bwMode="auto">
          <a:xfrm>
            <a:off x="254000" y="1028700"/>
            <a:ext cx="914400" cy="412750"/>
            <a:chOff x="160" y="648"/>
            <a:chExt cx="576" cy="260"/>
          </a:xfrm>
        </p:grpSpPr>
        <p:sp>
          <p:nvSpPr>
            <p:cNvPr id="49173" name="Rectangle 21"/>
            <p:cNvSpPr>
              <a:spLocks noChangeArrowheads="1"/>
            </p:cNvSpPr>
            <p:nvPr/>
          </p:nvSpPr>
          <p:spPr bwMode="auto">
            <a:xfrm>
              <a:off x="160" y="648"/>
              <a:ext cx="576" cy="132"/>
            </a:xfrm>
            <a:prstGeom prst="rect">
              <a:avLst/>
            </a:prstGeom>
            <a:solidFill>
              <a:srgbClr val="51005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solidFill>
                    <a:schemeClr val="bg1"/>
                  </a:solidFill>
                  <a:latin typeface="Helvetica" charset="0"/>
                </a:rPr>
                <a:t>PATTERNS</a:t>
              </a:r>
              <a:endParaRPr lang="en-US" altLang="en-US" sz="1600" b="1">
                <a:solidFill>
                  <a:schemeClr val="bg1"/>
                </a:solidFill>
              </a:endParaRPr>
            </a:p>
          </p:txBody>
        </p:sp>
        <p:sp>
          <p:nvSpPr>
            <p:cNvPr id="49174" name="Rectangle 22"/>
            <p:cNvSpPr>
              <a:spLocks noChangeArrowheads="1"/>
            </p:cNvSpPr>
            <p:nvPr/>
          </p:nvSpPr>
          <p:spPr bwMode="auto">
            <a:xfrm>
              <a:off x="160" y="776"/>
              <a:ext cx="576" cy="132"/>
            </a:xfrm>
            <a:prstGeom prst="rect">
              <a:avLst/>
            </a:prstGeom>
            <a:solidFill>
              <a:srgbClr val="0082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solidFill>
                    <a:schemeClr val="bg1"/>
                  </a:solidFill>
                  <a:latin typeface="Helvetica" charset="0"/>
                </a:rPr>
                <a:t>OF CHANGE</a:t>
              </a:r>
              <a:endParaRPr lang="en-US" altLang="en-US" sz="1600" b="1">
                <a:solidFill>
                  <a:schemeClr val="bg1"/>
                </a:solidFill>
              </a:endParaRPr>
            </a:p>
          </p:txBody>
        </p:sp>
      </p:grpSp>
      <p:sp>
        <p:nvSpPr>
          <p:cNvPr id="49194" name="AutoShape 42">
            <a:hlinkClick r:id="rId2" action="ppaction://hlinkfile"/>
          </p:cNvPr>
          <p:cNvSpPr>
            <a:spLocks noChangeArrowheads="1"/>
          </p:cNvSpPr>
          <p:nvPr/>
        </p:nvSpPr>
        <p:spPr bwMode="auto">
          <a:xfrm>
            <a:off x="227013" y="1992313"/>
            <a:ext cx="731837"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MAP</a:t>
            </a:r>
            <a:endParaRPr lang="en-US" altLang="en-US">
              <a:solidFill>
                <a:srgbClr val="774389"/>
              </a:solidFill>
            </a:endParaRPr>
          </a:p>
        </p:txBody>
      </p:sp>
      <p:grpSp>
        <p:nvGrpSpPr>
          <p:cNvPr id="49221" name="Group 69"/>
          <p:cNvGrpSpPr>
            <a:grpSpLocks/>
          </p:cNvGrpSpPr>
          <p:nvPr/>
        </p:nvGrpSpPr>
        <p:grpSpPr bwMode="auto">
          <a:xfrm>
            <a:off x="609600" y="3651250"/>
            <a:ext cx="7848600" cy="2889250"/>
            <a:chOff x="384" y="2300"/>
            <a:chExt cx="4944" cy="1820"/>
          </a:xfrm>
        </p:grpSpPr>
        <p:sp>
          <p:nvSpPr>
            <p:cNvPr id="49201" name="Text Box 49"/>
            <p:cNvSpPr txBox="1">
              <a:spLocks noChangeArrowheads="1"/>
            </p:cNvSpPr>
            <p:nvPr/>
          </p:nvSpPr>
          <p:spPr bwMode="auto">
            <a:xfrm>
              <a:off x="2684" y="2374"/>
              <a:ext cx="114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600" b="1">
                  <a:latin typeface="Helvetica" charset="0"/>
                </a:rPr>
                <a:t>Example from Ur</a:t>
              </a:r>
            </a:p>
          </p:txBody>
        </p:sp>
        <p:grpSp>
          <p:nvGrpSpPr>
            <p:cNvPr id="49220" name="Group 68"/>
            <p:cNvGrpSpPr>
              <a:grpSpLocks/>
            </p:cNvGrpSpPr>
            <p:nvPr/>
          </p:nvGrpSpPr>
          <p:grpSpPr bwMode="auto">
            <a:xfrm>
              <a:off x="384" y="2300"/>
              <a:ext cx="4944" cy="1820"/>
              <a:chOff x="384" y="2300"/>
              <a:chExt cx="4944" cy="1820"/>
            </a:xfrm>
          </p:grpSpPr>
          <p:sp>
            <p:nvSpPr>
              <p:cNvPr id="49197" name="Rectangle 45"/>
              <p:cNvSpPr>
                <a:spLocks noChangeArrowheads="1"/>
              </p:cNvSpPr>
              <p:nvPr/>
            </p:nvSpPr>
            <p:spPr bwMode="auto">
              <a:xfrm>
                <a:off x="384" y="2300"/>
                <a:ext cx="4944" cy="1820"/>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8" name="Line 46"/>
              <p:cNvSpPr>
                <a:spLocks noChangeShapeType="1"/>
              </p:cNvSpPr>
              <p:nvPr/>
            </p:nvSpPr>
            <p:spPr bwMode="auto">
              <a:xfrm>
                <a:off x="392" y="2645"/>
                <a:ext cx="49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199" name="Line 47"/>
              <p:cNvSpPr>
                <a:spLocks noChangeShapeType="1"/>
              </p:cNvSpPr>
              <p:nvPr/>
            </p:nvSpPr>
            <p:spPr bwMode="auto">
              <a:xfrm>
                <a:off x="2592" y="2300"/>
                <a:ext cx="0" cy="182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9200" name="Text Box 48"/>
            <p:cNvSpPr txBox="1">
              <a:spLocks noChangeArrowheads="1"/>
            </p:cNvSpPr>
            <p:nvPr/>
          </p:nvSpPr>
          <p:spPr bwMode="auto">
            <a:xfrm>
              <a:off x="384" y="2374"/>
              <a:ext cx="1911"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600" b="1">
                  <a:latin typeface="Helvetica" charset="0"/>
                </a:rPr>
                <a:t>Characteristics of Civilization</a:t>
              </a:r>
            </a:p>
          </p:txBody>
        </p:sp>
        <p:sp>
          <p:nvSpPr>
            <p:cNvPr id="49202" name="Text Box 50"/>
            <p:cNvSpPr txBox="1">
              <a:spLocks noChangeArrowheads="1"/>
            </p:cNvSpPr>
            <p:nvPr/>
          </p:nvSpPr>
          <p:spPr bwMode="auto">
            <a:xfrm>
              <a:off x="384" y="2728"/>
              <a:ext cx="20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latin typeface="Helvetica" charset="0"/>
                </a:rPr>
                <a:t>1.</a:t>
              </a:r>
            </a:p>
          </p:txBody>
        </p:sp>
        <p:sp>
          <p:nvSpPr>
            <p:cNvPr id="49203" name="Text Box 51"/>
            <p:cNvSpPr txBox="1">
              <a:spLocks noChangeArrowheads="1"/>
            </p:cNvSpPr>
            <p:nvPr/>
          </p:nvSpPr>
          <p:spPr bwMode="auto">
            <a:xfrm>
              <a:off x="384" y="3016"/>
              <a:ext cx="20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latin typeface="Helvetica" charset="0"/>
                </a:rPr>
                <a:t>2.</a:t>
              </a:r>
            </a:p>
          </p:txBody>
        </p:sp>
        <p:sp>
          <p:nvSpPr>
            <p:cNvPr id="49204" name="Text Box 52"/>
            <p:cNvSpPr txBox="1">
              <a:spLocks noChangeArrowheads="1"/>
            </p:cNvSpPr>
            <p:nvPr/>
          </p:nvSpPr>
          <p:spPr bwMode="auto">
            <a:xfrm>
              <a:off x="384" y="3304"/>
              <a:ext cx="20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latin typeface="Helvetica" charset="0"/>
                </a:rPr>
                <a:t>3.</a:t>
              </a:r>
            </a:p>
          </p:txBody>
        </p:sp>
        <p:sp>
          <p:nvSpPr>
            <p:cNvPr id="49205" name="Text Box 53"/>
            <p:cNvSpPr txBox="1">
              <a:spLocks noChangeArrowheads="1"/>
            </p:cNvSpPr>
            <p:nvPr/>
          </p:nvSpPr>
          <p:spPr bwMode="auto">
            <a:xfrm>
              <a:off x="384" y="3592"/>
              <a:ext cx="20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latin typeface="Helvetica" charset="0"/>
                </a:rPr>
                <a:t>4.</a:t>
              </a:r>
            </a:p>
          </p:txBody>
        </p:sp>
        <p:sp>
          <p:nvSpPr>
            <p:cNvPr id="49206" name="Text Box 54"/>
            <p:cNvSpPr txBox="1">
              <a:spLocks noChangeArrowheads="1"/>
            </p:cNvSpPr>
            <p:nvPr/>
          </p:nvSpPr>
          <p:spPr bwMode="auto">
            <a:xfrm>
              <a:off x="384" y="3880"/>
              <a:ext cx="209"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latin typeface="Helvetica" charset="0"/>
                </a:rPr>
                <a:t>5.</a:t>
              </a:r>
            </a:p>
          </p:txBody>
        </p:sp>
      </p:grpSp>
      <p:sp>
        <p:nvSpPr>
          <p:cNvPr id="49207" name="Text Box 55"/>
          <p:cNvSpPr txBox="1">
            <a:spLocks noChangeArrowheads="1"/>
          </p:cNvSpPr>
          <p:nvPr/>
        </p:nvSpPr>
        <p:spPr bwMode="auto">
          <a:xfrm>
            <a:off x="881063" y="4330700"/>
            <a:ext cx="1466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a:latin typeface="Helvetica" charset="0"/>
              </a:rPr>
              <a:t>Advanced Cities</a:t>
            </a:r>
          </a:p>
        </p:txBody>
      </p:sp>
      <p:sp>
        <p:nvSpPr>
          <p:cNvPr id="49208" name="Text Box 56"/>
          <p:cNvSpPr txBox="1">
            <a:spLocks noChangeArrowheads="1"/>
          </p:cNvSpPr>
          <p:nvPr/>
        </p:nvSpPr>
        <p:spPr bwMode="auto">
          <a:xfrm>
            <a:off x="860425" y="4787900"/>
            <a:ext cx="180181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a:latin typeface="Helvetica" charset="0"/>
              </a:rPr>
              <a:t>Specialized Workers</a:t>
            </a:r>
          </a:p>
        </p:txBody>
      </p:sp>
      <p:sp>
        <p:nvSpPr>
          <p:cNvPr id="49209" name="Text Box 57"/>
          <p:cNvSpPr txBox="1">
            <a:spLocks noChangeArrowheads="1"/>
          </p:cNvSpPr>
          <p:nvPr/>
        </p:nvSpPr>
        <p:spPr bwMode="auto">
          <a:xfrm>
            <a:off x="881063" y="5245100"/>
            <a:ext cx="17811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a:latin typeface="Helvetica" charset="0"/>
              </a:rPr>
              <a:t>Complex Institutions</a:t>
            </a:r>
          </a:p>
        </p:txBody>
      </p:sp>
      <p:sp>
        <p:nvSpPr>
          <p:cNvPr id="49210" name="Text Box 58"/>
          <p:cNvSpPr txBox="1">
            <a:spLocks noChangeArrowheads="1"/>
          </p:cNvSpPr>
          <p:nvPr/>
        </p:nvSpPr>
        <p:spPr bwMode="auto">
          <a:xfrm>
            <a:off x="881063" y="5702300"/>
            <a:ext cx="14557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a:latin typeface="Helvetica" charset="0"/>
              </a:rPr>
              <a:t>Record Keeping</a:t>
            </a:r>
          </a:p>
        </p:txBody>
      </p:sp>
      <p:sp>
        <p:nvSpPr>
          <p:cNvPr id="49211" name="Text Box 59"/>
          <p:cNvSpPr txBox="1">
            <a:spLocks noChangeArrowheads="1"/>
          </p:cNvSpPr>
          <p:nvPr/>
        </p:nvSpPr>
        <p:spPr bwMode="auto">
          <a:xfrm>
            <a:off x="881063" y="6159500"/>
            <a:ext cx="19383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a:latin typeface="Helvetica" charset="0"/>
              </a:rPr>
              <a:t>Advanced Technology</a:t>
            </a:r>
          </a:p>
        </p:txBody>
      </p:sp>
      <p:sp>
        <p:nvSpPr>
          <p:cNvPr id="49212" name="Text Box 60"/>
          <p:cNvSpPr txBox="1">
            <a:spLocks noChangeArrowheads="1"/>
          </p:cNvSpPr>
          <p:nvPr/>
        </p:nvSpPr>
        <p:spPr bwMode="auto">
          <a:xfrm>
            <a:off x="4240213" y="4330700"/>
            <a:ext cx="322738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a:latin typeface="Helvetica" charset="0"/>
              </a:rPr>
              <a:t>Ur’s population of about 30,000 people</a:t>
            </a:r>
          </a:p>
        </p:txBody>
      </p:sp>
      <p:sp>
        <p:nvSpPr>
          <p:cNvPr id="49213" name="Text Box 61"/>
          <p:cNvSpPr txBox="1">
            <a:spLocks noChangeArrowheads="1"/>
          </p:cNvSpPr>
          <p:nvPr/>
        </p:nvSpPr>
        <p:spPr bwMode="auto">
          <a:xfrm>
            <a:off x="4240213" y="4787900"/>
            <a:ext cx="25177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a:latin typeface="Helvetica" charset="0"/>
              </a:rPr>
              <a:t>Traders, artisans, and scribes</a:t>
            </a:r>
          </a:p>
        </p:txBody>
      </p:sp>
      <p:sp>
        <p:nvSpPr>
          <p:cNvPr id="49214" name="Text Box 62"/>
          <p:cNvSpPr txBox="1">
            <a:spLocks noChangeArrowheads="1"/>
          </p:cNvSpPr>
          <p:nvPr/>
        </p:nvSpPr>
        <p:spPr bwMode="auto">
          <a:xfrm>
            <a:off x="4240213" y="5245100"/>
            <a:ext cx="3119437"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a:latin typeface="Helvetica" charset="0"/>
              </a:rPr>
              <a:t>Religion under the authority of priests</a:t>
            </a:r>
          </a:p>
        </p:txBody>
      </p:sp>
      <p:sp>
        <p:nvSpPr>
          <p:cNvPr id="49215" name="Text Box 63"/>
          <p:cNvSpPr txBox="1">
            <a:spLocks noChangeArrowheads="1"/>
          </p:cNvSpPr>
          <p:nvPr/>
        </p:nvSpPr>
        <p:spPr bwMode="auto">
          <a:xfrm>
            <a:off x="4240213" y="5702300"/>
            <a:ext cx="15732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a:latin typeface="Helvetica" charset="0"/>
              </a:rPr>
              <a:t>Cuneiform tablets</a:t>
            </a:r>
          </a:p>
        </p:txBody>
      </p:sp>
      <p:sp>
        <p:nvSpPr>
          <p:cNvPr id="49216" name="Text Box 64"/>
          <p:cNvSpPr txBox="1">
            <a:spLocks noChangeArrowheads="1"/>
          </p:cNvSpPr>
          <p:nvPr/>
        </p:nvSpPr>
        <p:spPr bwMode="auto">
          <a:xfrm>
            <a:off x="4240213" y="6159500"/>
            <a:ext cx="15732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a:latin typeface="Helvetica" charset="0"/>
              </a:rPr>
              <a:t>Irrigation systems</a:t>
            </a:r>
          </a:p>
        </p:txBody>
      </p:sp>
      <p:sp>
        <p:nvSpPr>
          <p:cNvPr id="49223" name="AutoShape 71"/>
          <p:cNvSpPr>
            <a:spLocks noChangeArrowheads="1"/>
          </p:cNvSpPr>
          <p:nvPr/>
        </p:nvSpPr>
        <p:spPr bwMode="auto">
          <a:xfrm>
            <a:off x="1954213" y="2232025"/>
            <a:ext cx="5260975" cy="301625"/>
          </a:xfrm>
          <a:prstGeom prst="roundRect">
            <a:avLst>
              <a:gd name="adj" fmla="val 16667"/>
            </a:avLst>
          </a:prstGeom>
          <a:solidFill>
            <a:srgbClr val="FBE481"/>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4" name="Oval 72"/>
          <p:cNvSpPr>
            <a:spLocks noChangeArrowheads="1"/>
          </p:cNvSpPr>
          <p:nvPr/>
        </p:nvSpPr>
        <p:spPr bwMode="auto">
          <a:xfrm>
            <a:off x="4392613" y="2190750"/>
            <a:ext cx="382587" cy="382588"/>
          </a:xfrm>
          <a:prstGeom prst="ellipse">
            <a:avLst/>
          </a:prstGeom>
          <a:solidFill>
            <a:srgbClr val="3232CA"/>
          </a:solidFill>
          <a:ln>
            <a:noFill/>
          </a:ln>
          <a:effectLst/>
          <a:extLst>
            <a:ext uri="{91240B29-F687-4F45-9708-019B960494DF}">
              <a14:hiddenLine xmlns:a14="http://schemas.microsoft.com/office/drawing/2010/main" w="38100">
                <a:solidFill>
                  <a:srgbClr val="3EACC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9225" name="Text Box 73"/>
          <p:cNvSpPr txBox="1">
            <a:spLocks noChangeArrowheads="1"/>
          </p:cNvSpPr>
          <p:nvPr/>
        </p:nvSpPr>
        <p:spPr bwMode="auto">
          <a:xfrm>
            <a:off x="3557588" y="2244725"/>
            <a:ext cx="823912"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Section</a:t>
            </a:r>
            <a:endParaRPr lang="en-US" altLang="en-US" sz="1400" b="1">
              <a:solidFill>
                <a:srgbClr val="18B0B4"/>
              </a:solidFill>
              <a:latin typeface="Helvetica" charset="0"/>
            </a:endParaRPr>
          </a:p>
        </p:txBody>
      </p:sp>
      <p:sp>
        <p:nvSpPr>
          <p:cNvPr id="49226" name="Text Box 74"/>
          <p:cNvSpPr txBox="1">
            <a:spLocks noChangeArrowheads="1"/>
          </p:cNvSpPr>
          <p:nvPr/>
        </p:nvSpPr>
        <p:spPr bwMode="auto">
          <a:xfrm>
            <a:off x="4424363" y="2193925"/>
            <a:ext cx="325437"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chemeClr val="bg1"/>
                </a:solidFill>
                <a:latin typeface="Helvetica" charset="0"/>
              </a:rPr>
              <a:t>3</a:t>
            </a:r>
            <a:endParaRPr lang="en-US" altLang="en-US" sz="1400"/>
          </a:p>
        </p:txBody>
      </p:sp>
      <p:sp>
        <p:nvSpPr>
          <p:cNvPr id="49227" name="Text Box 75"/>
          <p:cNvSpPr txBox="1">
            <a:spLocks noChangeArrowheads="1"/>
          </p:cNvSpPr>
          <p:nvPr/>
        </p:nvSpPr>
        <p:spPr bwMode="auto">
          <a:xfrm>
            <a:off x="4764088" y="2244725"/>
            <a:ext cx="1228725"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Assessment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49154"/>
                                        </p:tgtEl>
                                        <p:attrNameLst>
                                          <p:attrName>style.visibility</p:attrName>
                                        </p:attrNameLst>
                                      </p:cBhvr>
                                      <p:to>
                                        <p:strVal val="visible"/>
                                      </p:to>
                                    </p:set>
                                    <p:animEffect transition="in" filter="wipe(left)">
                                      <p:cBhvr>
                                        <p:cTn id="7" dur="500"/>
                                        <p:tgtEl>
                                          <p:spTgt spid="49154"/>
                                        </p:tgtEl>
                                      </p:cBhvr>
                                    </p:animEffect>
                                  </p:childTnLst>
                                </p:cTn>
                              </p:par>
                            </p:childTnLst>
                          </p:cTn>
                        </p:par>
                        <p:par>
                          <p:cTn id="8" fill="hold" nodeType="afterGroup">
                            <p:stCondLst>
                              <p:cond delay="1000"/>
                            </p:stCondLst>
                            <p:childTnLst>
                              <p:par>
                                <p:cTn id="9" presetID="22" presetClass="entr" presetSubtype="8" fill="hold" nodeType="afterEffect">
                                  <p:stCondLst>
                                    <p:cond delay="1000"/>
                                  </p:stCondLst>
                                  <p:childTnLst>
                                    <p:set>
                                      <p:cBhvr>
                                        <p:cTn id="10" dur="1" fill="hold">
                                          <p:stCondLst>
                                            <p:cond delay="0"/>
                                          </p:stCondLst>
                                        </p:cTn>
                                        <p:tgtEl>
                                          <p:spTgt spid="49221"/>
                                        </p:tgtEl>
                                        <p:attrNameLst>
                                          <p:attrName>style.visibility</p:attrName>
                                        </p:attrNameLst>
                                      </p:cBhvr>
                                      <p:to>
                                        <p:strVal val="visible"/>
                                      </p:to>
                                    </p:set>
                                    <p:animEffect transition="in" filter="wipe(left)">
                                      <p:cBhvr>
                                        <p:cTn id="11" dur="500"/>
                                        <p:tgtEl>
                                          <p:spTgt spid="4922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9207"/>
                                        </p:tgtEl>
                                        <p:attrNameLst>
                                          <p:attrName>style.visibility</p:attrName>
                                        </p:attrNameLst>
                                      </p:cBhvr>
                                      <p:to>
                                        <p:strVal val="visible"/>
                                      </p:to>
                                    </p:set>
                                    <p:animEffect transition="in" filter="wipe(left)">
                                      <p:cBhvr>
                                        <p:cTn id="16" dur="500"/>
                                        <p:tgtEl>
                                          <p:spTgt spid="4920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212"/>
                                        </p:tgtEl>
                                        <p:attrNameLst>
                                          <p:attrName>style.visibility</p:attrName>
                                        </p:attrNameLst>
                                      </p:cBhvr>
                                      <p:to>
                                        <p:strVal val="visible"/>
                                      </p:to>
                                    </p:set>
                                    <p:animEffect transition="in" filter="wipe(left)">
                                      <p:cBhvr>
                                        <p:cTn id="21" dur="500"/>
                                        <p:tgtEl>
                                          <p:spTgt spid="4921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9208"/>
                                        </p:tgtEl>
                                        <p:attrNameLst>
                                          <p:attrName>style.visibility</p:attrName>
                                        </p:attrNameLst>
                                      </p:cBhvr>
                                      <p:to>
                                        <p:strVal val="visible"/>
                                      </p:to>
                                    </p:set>
                                    <p:animEffect transition="in" filter="wipe(left)">
                                      <p:cBhvr>
                                        <p:cTn id="26" dur="500"/>
                                        <p:tgtEl>
                                          <p:spTgt spid="4920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9213"/>
                                        </p:tgtEl>
                                        <p:attrNameLst>
                                          <p:attrName>style.visibility</p:attrName>
                                        </p:attrNameLst>
                                      </p:cBhvr>
                                      <p:to>
                                        <p:strVal val="visible"/>
                                      </p:to>
                                    </p:set>
                                    <p:animEffect transition="in" filter="wipe(left)">
                                      <p:cBhvr>
                                        <p:cTn id="31" dur="500"/>
                                        <p:tgtEl>
                                          <p:spTgt spid="49213"/>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9209"/>
                                        </p:tgtEl>
                                        <p:attrNameLst>
                                          <p:attrName>style.visibility</p:attrName>
                                        </p:attrNameLst>
                                      </p:cBhvr>
                                      <p:to>
                                        <p:strVal val="visible"/>
                                      </p:to>
                                    </p:set>
                                    <p:animEffect transition="in" filter="wipe(left)">
                                      <p:cBhvr>
                                        <p:cTn id="36" dur="500"/>
                                        <p:tgtEl>
                                          <p:spTgt spid="49209"/>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49214"/>
                                        </p:tgtEl>
                                        <p:attrNameLst>
                                          <p:attrName>style.visibility</p:attrName>
                                        </p:attrNameLst>
                                      </p:cBhvr>
                                      <p:to>
                                        <p:strVal val="visible"/>
                                      </p:to>
                                    </p:set>
                                    <p:animEffect transition="in" filter="wipe(left)">
                                      <p:cBhvr>
                                        <p:cTn id="41" dur="500"/>
                                        <p:tgtEl>
                                          <p:spTgt spid="49214"/>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49210"/>
                                        </p:tgtEl>
                                        <p:attrNameLst>
                                          <p:attrName>style.visibility</p:attrName>
                                        </p:attrNameLst>
                                      </p:cBhvr>
                                      <p:to>
                                        <p:strVal val="visible"/>
                                      </p:to>
                                    </p:set>
                                    <p:animEffect transition="in" filter="wipe(left)">
                                      <p:cBhvr>
                                        <p:cTn id="46" dur="500"/>
                                        <p:tgtEl>
                                          <p:spTgt spid="4921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49215"/>
                                        </p:tgtEl>
                                        <p:attrNameLst>
                                          <p:attrName>style.visibility</p:attrName>
                                        </p:attrNameLst>
                                      </p:cBhvr>
                                      <p:to>
                                        <p:strVal val="visible"/>
                                      </p:to>
                                    </p:set>
                                    <p:animEffect transition="in" filter="wipe(left)">
                                      <p:cBhvr>
                                        <p:cTn id="51" dur="500"/>
                                        <p:tgtEl>
                                          <p:spTgt spid="49215"/>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49211"/>
                                        </p:tgtEl>
                                        <p:attrNameLst>
                                          <p:attrName>style.visibility</p:attrName>
                                        </p:attrNameLst>
                                      </p:cBhvr>
                                      <p:to>
                                        <p:strVal val="visible"/>
                                      </p:to>
                                    </p:set>
                                    <p:animEffect transition="in" filter="wipe(left)">
                                      <p:cBhvr>
                                        <p:cTn id="56" dur="500"/>
                                        <p:tgtEl>
                                          <p:spTgt spid="4921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49216"/>
                                        </p:tgtEl>
                                        <p:attrNameLst>
                                          <p:attrName>style.visibility</p:attrName>
                                        </p:attrNameLst>
                                      </p:cBhvr>
                                      <p:to>
                                        <p:strVal val="visible"/>
                                      </p:to>
                                    </p:set>
                                    <p:animEffect transition="in" filter="wipe(left)">
                                      <p:cBhvr>
                                        <p:cTn id="61" dur="500"/>
                                        <p:tgtEl>
                                          <p:spTgt spid="49216"/>
                                        </p:tgtEl>
                                      </p:cBhvr>
                                    </p:animEffect>
                                  </p:childTnLst>
                                </p:cTn>
                              </p:par>
                            </p:childTnLst>
                          </p:cTn>
                        </p:par>
                        <p:par>
                          <p:cTn id="62" fill="hold" nodeType="afterGroup">
                            <p:stCondLst>
                              <p:cond delay="500"/>
                            </p:stCondLst>
                            <p:childTnLst>
                              <p:par>
                                <p:cTn id="63" presetID="22" presetClass="entr" presetSubtype="8" fill="hold" grpId="0" nodeType="afterEffect">
                                  <p:stCondLst>
                                    <p:cond delay="1000"/>
                                  </p:stCondLst>
                                  <p:childTnLst>
                                    <p:set>
                                      <p:cBhvr>
                                        <p:cTn id="64" dur="1" fill="hold">
                                          <p:stCondLst>
                                            <p:cond delay="0"/>
                                          </p:stCondLst>
                                        </p:cTn>
                                        <p:tgtEl>
                                          <p:spTgt spid="49160"/>
                                        </p:tgtEl>
                                        <p:attrNameLst>
                                          <p:attrName>style.visibility</p:attrName>
                                        </p:attrNameLst>
                                      </p:cBhvr>
                                      <p:to>
                                        <p:strVal val="visible"/>
                                      </p:to>
                                    </p:set>
                                    <p:animEffect transition="in" filter="wipe(left)">
                                      <p:cBhvr>
                                        <p:cTn id="65" dur="500"/>
                                        <p:tgtEl>
                                          <p:spTgt spid="491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60" grpId="0" autoUpdateAnimBg="0"/>
      <p:bldP spid="49207" grpId="0" autoUpdateAnimBg="0"/>
      <p:bldP spid="49208" grpId="0" autoUpdateAnimBg="0"/>
      <p:bldP spid="49209" grpId="0" autoUpdateAnimBg="0"/>
      <p:bldP spid="49210" grpId="0" autoUpdateAnimBg="0"/>
      <p:bldP spid="49211" grpId="0" autoUpdateAnimBg="0"/>
      <p:bldP spid="49212" grpId="0" autoUpdateAnimBg="0"/>
      <p:bldP spid="49213" grpId="0" autoUpdateAnimBg="0"/>
      <p:bldP spid="49214" grpId="0" autoUpdateAnimBg="0"/>
      <p:bldP spid="49215" grpId="0" autoUpdateAnimBg="0"/>
      <p:bldP spid="4921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ChangeArrowheads="1"/>
          </p:cNvSpPr>
          <p:nvPr/>
        </p:nvSpPr>
        <p:spPr bwMode="auto">
          <a:xfrm>
            <a:off x="4152900" y="4559300"/>
            <a:ext cx="8636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FBE481"/>
                </a:solidFill>
                <a:round/>
                <a:headEnd/>
                <a:tailEnd/>
              </a14:hiddenLine>
            </a:ext>
          </a:extLst>
        </p:spPr>
        <p:txBody>
          <a:bodyPr wrap="none" anchor="ctr"/>
          <a:lstStyle/>
          <a:p>
            <a:pPr algn="ctr"/>
            <a:r>
              <a:rPr lang="en-US" altLang="en-US" sz="1200" b="1">
                <a:solidFill>
                  <a:srgbClr val="3232CA"/>
                </a:solidFill>
                <a:latin typeface="Helvetica" charset="0"/>
              </a:rPr>
              <a:t>ANSWER</a:t>
            </a:r>
            <a:endParaRPr lang="en-US" altLang="en-US">
              <a:solidFill>
                <a:srgbClr val="774389"/>
              </a:solidFill>
            </a:endParaRPr>
          </a:p>
        </p:txBody>
      </p:sp>
      <p:sp>
        <p:nvSpPr>
          <p:cNvPr id="50179" name="Text Box 3"/>
          <p:cNvSpPr txBox="1">
            <a:spLocks noChangeArrowheads="1"/>
          </p:cNvSpPr>
          <p:nvPr/>
        </p:nvSpPr>
        <p:spPr bwMode="auto">
          <a:xfrm>
            <a:off x="2363788" y="4924425"/>
            <a:ext cx="5257800"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defRPr sz="2400">
                <a:solidFill>
                  <a:schemeClr val="tx1"/>
                </a:solidFill>
                <a:latin typeface="Times" charset="0"/>
              </a:defRPr>
            </a:lvl1pPr>
            <a:lvl2pPr>
              <a:defRPr sz="2400">
                <a:solidFill>
                  <a:schemeClr val="tx1"/>
                </a:solidFill>
                <a:latin typeface="Times" charset="0"/>
              </a:defRPr>
            </a:lvl2pPr>
            <a:lvl3pPr>
              <a:defRPr sz="2400">
                <a:solidFill>
                  <a:schemeClr val="tx1"/>
                </a:solidFill>
                <a:latin typeface="Times" charset="0"/>
              </a:defRPr>
            </a:lvl3pPr>
            <a:lvl4pPr>
              <a:defRPr sz="2400">
                <a:solidFill>
                  <a:schemeClr val="tx1"/>
                </a:solidFill>
                <a:latin typeface="Times" charset="0"/>
              </a:defRPr>
            </a:lvl4pPr>
            <a:lvl5pPr>
              <a:defRPr sz="2400">
                <a:solidFill>
                  <a:schemeClr val="tx1"/>
                </a:solidFill>
                <a:latin typeface="Times" charset="0"/>
              </a:defRPr>
            </a:lvl5pPr>
            <a:lvl6pPr eaLnBrk="0" fontAlgn="base" hangingPunct="0">
              <a:spcBef>
                <a:spcPct val="0"/>
              </a:spcBef>
              <a:spcAft>
                <a:spcPct val="0"/>
              </a:spcAft>
              <a:defRPr sz="2400">
                <a:solidFill>
                  <a:schemeClr val="tx1"/>
                </a:solidFill>
                <a:latin typeface="Times" charset="0"/>
              </a:defRPr>
            </a:lvl6pPr>
            <a:lvl7pPr eaLnBrk="0" fontAlgn="base" hangingPunct="0">
              <a:spcBef>
                <a:spcPct val="0"/>
              </a:spcBef>
              <a:spcAft>
                <a:spcPct val="0"/>
              </a:spcAft>
              <a:defRPr sz="2400">
                <a:solidFill>
                  <a:schemeClr val="tx1"/>
                </a:solidFill>
                <a:latin typeface="Times" charset="0"/>
              </a:defRPr>
            </a:lvl7pPr>
            <a:lvl8pPr eaLnBrk="0" fontAlgn="base" hangingPunct="0">
              <a:spcBef>
                <a:spcPct val="0"/>
              </a:spcBef>
              <a:spcAft>
                <a:spcPct val="0"/>
              </a:spcAft>
              <a:defRPr sz="2400">
                <a:solidFill>
                  <a:schemeClr val="tx1"/>
                </a:solidFill>
                <a:latin typeface="Times" charset="0"/>
              </a:defRPr>
            </a:lvl8pPr>
            <a:lvl9pPr eaLnBrk="0" fontAlgn="base" hangingPunct="0">
              <a:spcBef>
                <a:spcPct val="0"/>
              </a:spcBef>
              <a:spcAft>
                <a:spcPct val="0"/>
              </a:spcAft>
              <a:defRPr sz="2400">
                <a:solidFill>
                  <a:schemeClr val="tx1"/>
                </a:solidFill>
                <a:latin typeface="Times" charset="0"/>
              </a:defRPr>
            </a:lvl9pPr>
          </a:lstStyle>
          <a:p>
            <a:pPr>
              <a:spcBef>
                <a:spcPct val="50000"/>
              </a:spcBef>
              <a:buFontTx/>
              <a:buChar char="•"/>
            </a:pPr>
            <a:r>
              <a:rPr lang="en-US" altLang="en-US" sz="1800">
                <a:solidFill>
                  <a:schemeClr val="accent2"/>
                </a:solidFill>
                <a:cs typeface="Times New Roman" charset="0"/>
              </a:rPr>
              <a:t>Builders and engineers in Ur had the advanced technology to design a complex building. </a:t>
            </a:r>
          </a:p>
          <a:p>
            <a:pPr>
              <a:spcBef>
                <a:spcPct val="50000"/>
              </a:spcBef>
              <a:buFontTx/>
              <a:buChar char="•"/>
            </a:pPr>
            <a:r>
              <a:rPr lang="en-US" altLang="en-US" sz="1800">
                <a:solidFill>
                  <a:schemeClr val="accent2"/>
                </a:solidFill>
                <a:cs typeface="Times New Roman" charset="0"/>
              </a:rPr>
              <a:t>Religion played an important role in people’s lives. </a:t>
            </a:r>
          </a:p>
          <a:p>
            <a:pPr>
              <a:spcBef>
                <a:spcPct val="50000"/>
              </a:spcBef>
              <a:buFontTx/>
              <a:buChar char="•"/>
            </a:pPr>
            <a:r>
              <a:rPr lang="en-US" altLang="en-US" sz="1800">
                <a:solidFill>
                  <a:schemeClr val="accent2"/>
                </a:solidFill>
                <a:cs typeface="Times New Roman" charset="0"/>
              </a:rPr>
              <a:t>Ur was an advanced city.</a:t>
            </a:r>
          </a:p>
        </p:txBody>
      </p:sp>
      <p:sp>
        <p:nvSpPr>
          <p:cNvPr id="50180" name="Text Box 4"/>
          <p:cNvSpPr txBox="1">
            <a:spLocks noChangeArrowheads="1"/>
          </p:cNvSpPr>
          <p:nvPr/>
        </p:nvSpPr>
        <p:spPr bwMode="auto">
          <a:xfrm>
            <a:off x="998538" y="4975225"/>
            <a:ext cx="1190625" cy="517525"/>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en-US" altLang="en-US" sz="1400" b="1">
                <a:solidFill>
                  <a:srgbClr val="3232CA"/>
                </a:solidFill>
                <a:latin typeface="Helvetica" charset="0"/>
                <a:cs typeface="Times" charset="0"/>
              </a:rPr>
              <a:t>Possible Responses:</a:t>
            </a:r>
            <a:endParaRPr lang="en-US" altLang="en-US" sz="1400" b="1">
              <a:solidFill>
                <a:srgbClr val="3232CA"/>
              </a:solidFill>
            </a:endParaRPr>
          </a:p>
        </p:txBody>
      </p:sp>
      <p:sp>
        <p:nvSpPr>
          <p:cNvPr id="50181" name="Text Box 5"/>
          <p:cNvSpPr txBox="1">
            <a:spLocks noChangeArrowheads="1"/>
          </p:cNvSpPr>
          <p:nvPr/>
        </p:nvSpPr>
        <p:spPr bwMode="auto">
          <a:xfrm>
            <a:off x="1982788" y="2678113"/>
            <a:ext cx="5543550" cy="887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cs typeface="Times" charset="0"/>
              </a:rPr>
              <a:t>2. </a:t>
            </a:r>
            <a:r>
              <a:rPr lang="en-US" altLang="en-US" sz="1800">
                <a:cs typeface="Times New Roman" charset="0"/>
              </a:rPr>
              <a:t>In what ways does the ziggurat of Ur reveal that Sumerians had developed an advanced civilization</a:t>
            </a:r>
            <a:r>
              <a:rPr lang="en-US" altLang="en-US" sz="1800">
                <a:cs typeface="Times" charset="0"/>
              </a:rPr>
              <a:t>?  </a:t>
            </a:r>
          </a:p>
          <a:p>
            <a:pPr>
              <a:spcBef>
                <a:spcPct val="35000"/>
              </a:spcBef>
            </a:pPr>
            <a:r>
              <a:rPr lang="en-US" altLang="en-US" sz="1200" b="1">
                <a:solidFill>
                  <a:srgbClr val="CC0000"/>
                </a:solidFill>
                <a:latin typeface="Helvetica" charset="0"/>
              </a:rPr>
              <a:t>THINK ABOUT</a:t>
            </a:r>
          </a:p>
        </p:txBody>
      </p:sp>
      <p:sp>
        <p:nvSpPr>
          <p:cNvPr id="50182" name="Text Box 6"/>
          <p:cNvSpPr txBox="1">
            <a:spLocks noChangeArrowheads="1"/>
          </p:cNvSpPr>
          <p:nvPr/>
        </p:nvSpPr>
        <p:spPr bwMode="auto">
          <a:xfrm>
            <a:off x="2363788" y="3500438"/>
            <a:ext cx="5207000"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the skills required to build the monument</a:t>
            </a:r>
            <a:r>
              <a:rPr lang="en-US" altLang="en-US" sz="1800">
                <a:cs typeface="Times" charset="0"/>
              </a:rPr>
              <a:t> </a:t>
            </a:r>
          </a:p>
        </p:txBody>
      </p:sp>
      <p:sp>
        <p:nvSpPr>
          <p:cNvPr id="50183" name="Text Box 7"/>
          <p:cNvSpPr txBox="1">
            <a:spLocks noChangeArrowheads="1"/>
          </p:cNvSpPr>
          <p:nvPr/>
        </p:nvSpPr>
        <p:spPr bwMode="auto">
          <a:xfrm>
            <a:off x="2363788" y="3805238"/>
            <a:ext cx="3683000"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the various purposes of the ziggurat</a:t>
            </a:r>
            <a:r>
              <a:rPr lang="en-US" altLang="en-US" sz="1800">
                <a:cs typeface="Times" charset="0"/>
              </a:rPr>
              <a:t> </a:t>
            </a:r>
          </a:p>
        </p:txBody>
      </p:sp>
      <p:sp>
        <p:nvSpPr>
          <p:cNvPr id="50184" name="Text Box 8"/>
          <p:cNvSpPr txBox="1">
            <a:spLocks noChangeArrowheads="1"/>
          </p:cNvSpPr>
          <p:nvPr/>
        </p:nvSpPr>
        <p:spPr bwMode="auto">
          <a:xfrm>
            <a:off x="2363788" y="4097338"/>
            <a:ext cx="1422400"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its location</a:t>
            </a:r>
            <a:r>
              <a:rPr lang="en-US" altLang="en-US" sz="1800">
                <a:cs typeface="Times" charset="0"/>
              </a:rPr>
              <a:t> </a:t>
            </a:r>
          </a:p>
        </p:txBody>
      </p:sp>
      <p:grpSp>
        <p:nvGrpSpPr>
          <p:cNvPr id="50185" name="Group 9"/>
          <p:cNvGrpSpPr>
            <a:grpSpLocks/>
          </p:cNvGrpSpPr>
          <p:nvPr/>
        </p:nvGrpSpPr>
        <p:grpSpPr bwMode="auto">
          <a:xfrm>
            <a:off x="0" y="0"/>
            <a:ext cx="9144000" cy="1873250"/>
            <a:chOff x="0" y="0"/>
            <a:chExt cx="5760" cy="1180"/>
          </a:xfrm>
        </p:grpSpPr>
        <p:sp>
          <p:nvSpPr>
            <p:cNvPr id="50186" name="Rectangle 10"/>
            <p:cNvSpPr>
              <a:spLocks noChangeArrowheads="1"/>
            </p:cNvSpPr>
            <p:nvPr/>
          </p:nvSpPr>
          <p:spPr bwMode="auto">
            <a:xfrm>
              <a:off x="0" y="1094"/>
              <a:ext cx="5760" cy="86"/>
            </a:xfrm>
            <a:prstGeom prst="rect">
              <a:avLst/>
            </a:prstGeom>
            <a:gradFill rotWithShape="0">
              <a:gsLst>
                <a:gs pos="0">
                  <a:srgbClr val="FBE481"/>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87" name="Rectangle 11"/>
            <p:cNvSpPr>
              <a:spLocks noChangeArrowheads="1"/>
            </p:cNvSpPr>
            <p:nvPr/>
          </p:nvSpPr>
          <p:spPr bwMode="auto">
            <a:xfrm>
              <a:off x="0" y="0"/>
              <a:ext cx="5760" cy="1094"/>
            </a:xfrm>
            <a:prstGeom prst="rect">
              <a:avLst/>
            </a:prstGeom>
            <a:solidFill>
              <a:srgbClr val="FBE481"/>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0188" name="Text Box 12"/>
          <p:cNvSpPr txBox="1">
            <a:spLocks noChangeArrowheads="1"/>
          </p:cNvSpPr>
          <p:nvPr/>
        </p:nvSpPr>
        <p:spPr bwMode="auto">
          <a:xfrm>
            <a:off x="904875" y="454025"/>
            <a:ext cx="3394075" cy="50641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BE0024"/>
                </a:solidFill>
                <a:cs typeface="Times New Roman" charset="0"/>
              </a:rPr>
              <a:t>Civilization</a:t>
            </a:r>
            <a:r>
              <a:rPr lang="en-US" altLang="en-US" sz="3200" b="1">
                <a:solidFill>
                  <a:srgbClr val="BE0024"/>
                </a:solidFill>
              </a:rPr>
              <a:t> </a:t>
            </a:r>
          </a:p>
        </p:txBody>
      </p:sp>
      <p:grpSp>
        <p:nvGrpSpPr>
          <p:cNvPr id="50189" name="Group 13"/>
          <p:cNvGrpSpPr>
            <a:grpSpLocks/>
          </p:cNvGrpSpPr>
          <p:nvPr/>
        </p:nvGrpSpPr>
        <p:grpSpPr bwMode="auto">
          <a:xfrm>
            <a:off x="579438" y="479425"/>
            <a:ext cx="311150" cy="366713"/>
            <a:chOff x="365" y="302"/>
            <a:chExt cx="196" cy="231"/>
          </a:xfrm>
        </p:grpSpPr>
        <p:sp>
          <p:nvSpPr>
            <p:cNvPr id="50190" name="Oval 14"/>
            <p:cNvSpPr>
              <a:spLocks noChangeArrowheads="1"/>
            </p:cNvSpPr>
            <p:nvPr/>
          </p:nvSpPr>
          <p:spPr bwMode="auto">
            <a:xfrm>
              <a:off x="370" y="321"/>
              <a:ext cx="184" cy="184"/>
            </a:xfrm>
            <a:prstGeom prst="ellipse">
              <a:avLst/>
            </a:prstGeom>
            <a:solidFill>
              <a:srgbClr val="BE0024"/>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50191" name="Text Box 15"/>
            <p:cNvSpPr txBox="1">
              <a:spLocks noChangeArrowheads="1"/>
            </p:cNvSpPr>
            <p:nvPr/>
          </p:nvSpPr>
          <p:spPr bwMode="auto">
            <a:xfrm>
              <a:off x="365"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3</a:t>
              </a:r>
              <a:endParaRPr lang="en-US" altLang="en-US" sz="1400"/>
            </a:p>
          </p:txBody>
        </p:sp>
      </p:grpSp>
      <p:sp>
        <p:nvSpPr>
          <p:cNvPr id="50193" name="AutoShape 17">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rgbClr val="BE0024"/>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194" name="Text Box 18">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rgbClr val="BE0024"/>
                </a:solidFill>
                <a:latin typeface="Helvetica" charset="0"/>
              </a:rPr>
              <a:t>HOME</a:t>
            </a:r>
            <a:endParaRPr lang="en-US" altLang="en-US" sz="1600" b="1">
              <a:latin typeface="Helvetica" charset="0"/>
            </a:endParaRPr>
          </a:p>
        </p:txBody>
      </p:sp>
      <p:sp>
        <p:nvSpPr>
          <p:cNvPr id="50195" name="Text Box 19"/>
          <p:cNvSpPr txBox="1">
            <a:spLocks noChangeArrowheads="1"/>
          </p:cNvSpPr>
          <p:nvPr/>
        </p:nvSpPr>
        <p:spPr bwMode="auto">
          <a:xfrm>
            <a:off x="1196975" y="1089025"/>
            <a:ext cx="6048375" cy="350838"/>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1900">
                <a:solidFill>
                  <a:srgbClr val="51005C"/>
                </a:solidFill>
                <a:latin typeface="Helvetica" charset="0"/>
              </a:rPr>
              <a:t>CASE STUDY: </a:t>
            </a:r>
            <a:r>
              <a:rPr lang="en-US" altLang="en-US" sz="2000">
                <a:solidFill>
                  <a:srgbClr val="51005C"/>
                </a:solidFill>
                <a:latin typeface="Helvetica" charset="0"/>
                <a:cs typeface="Times New Roman" charset="0"/>
              </a:rPr>
              <a:t>Ur in Sumer</a:t>
            </a:r>
          </a:p>
        </p:txBody>
      </p:sp>
      <p:grpSp>
        <p:nvGrpSpPr>
          <p:cNvPr id="50196" name="Group 20"/>
          <p:cNvGrpSpPr>
            <a:grpSpLocks/>
          </p:cNvGrpSpPr>
          <p:nvPr/>
        </p:nvGrpSpPr>
        <p:grpSpPr bwMode="auto">
          <a:xfrm>
            <a:off x="254000" y="1028700"/>
            <a:ext cx="914400" cy="412750"/>
            <a:chOff x="160" y="648"/>
            <a:chExt cx="576" cy="260"/>
          </a:xfrm>
        </p:grpSpPr>
        <p:sp>
          <p:nvSpPr>
            <p:cNvPr id="50197" name="Rectangle 21"/>
            <p:cNvSpPr>
              <a:spLocks noChangeArrowheads="1"/>
            </p:cNvSpPr>
            <p:nvPr/>
          </p:nvSpPr>
          <p:spPr bwMode="auto">
            <a:xfrm>
              <a:off x="160" y="648"/>
              <a:ext cx="576" cy="132"/>
            </a:xfrm>
            <a:prstGeom prst="rect">
              <a:avLst/>
            </a:prstGeom>
            <a:solidFill>
              <a:srgbClr val="51005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solidFill>
                    <a:schemeClr val="bg1"/>
                  </a:solidFill>
                  <a:latin typeface="Helvetica" charset="0"/>
                </a:rPr>
                <a:t>PATTERNS</a:t>
              </a:r>
              <a:endParaRPr lang="en-US" altLang="en-US" sz="1600" b="1">
                <a:solidFill>
                  <a:schemeClr val="bg1"/>
                </a:solidFill>
              </a:endParaRPr>
            </a:p>
          </p:txBody>
        </p:sp>
        <p:sp>
          <p:nvSpPr>
            <p:cNvPr id="50198" name="Rectangle 22"/>
            <p:cNvSpPr>
              <a:spLocks noChangeArrowheads="1"/>
            </p:cNvSpPr>
            <p:nvPr/>
          </p:nvSpPr>
          <p:spPr bwMode="auto">
            <a:xfrm>
              <a:off x="160" y="776"/>
              <a:ext cx="576" cy="132"/>
            </a:xfrm>
            <a:prstGeom prst="rect">
              <a:avLst/>
            </a:prstGeom>
            <a:solidFill>
              <a:srgbClr val="0082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000" b="1">
                  <a:solidFill>
                    <a:schemeClr val="bg1"/>
                  </a:solidFill>
                  <a:latin typeface="Helvetica" charset="0"/>
                </a:rPr>
                <a:t>OF CHANGE</a:t>
              </a:r>
              <a:endParaRPr lang="en-US" altLang="en-US" sz="1600" b="1">
                <a:solidFill>
                  <a:schemeClr val="bg1"/>
                </a:solidFill>
              </a:endParaRPr>
            </a:p>
          </p:txBody>
        </p:sp>
      </p:grpSp>
      <p:sp>
        <p:nvSpPr>
          <p:cNvPr id="50204" name="Text Box 28"/>
          <p:cNvSpPr txBox="1">
            <a:spLocks noChangeArrowheads="1"/>
          </p:cNvSpPr>
          <p:nvPr/>
        </p:nvSpPr>
        <p:spPr bwMode="auto">
          <a:xfrm>
            <a:off x="7683500" y="6434138"/>
            <a:ext cx="1271588"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300" i="1"/>
              <a:t>End of Section 3</a:t>
            </a:r>
            <a:endParaRPr lang="en-US" altLang="en-US"/>
          </a:p>
        </p:txBody>
      </p:sp>
      <p:sp>
        <p:nvSpPr>
          <p:cNvPr id="50205" name="AutoShape 29">
            <a:hlinkClick r:id="rId2" action="ppaction://hlinkfile"/>
          </p:cNvPr>
          <p:cNvSpPr>
            <a:spLocks noChangeArrowheads="1"/>
          </p:cNvSpPr>
          <p:nvPr/>
        </p:nvSpPr>
        <p:spPr bwMode="auto">
          <a:xfrm>
            <a:off x="227013" y="1992313"/>
            <a:ext cx="731837"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53882" dir="13500000"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MAP</a:t>
            </a:r>
            <a:endParaRPr lang="en-US" altLang="en-US">
              <a:solidFill>
                <a:srgbClr val="774389"/>
              </a:solidFill>
            </a:endParaRPr>
          </a:p>
        </p:txBody>
      </p:sp>
      <p:sp>
        <p:nvSpPr>
          <p:cNvPr id="50206" name="AutoShape 30"/>
          <p:cNvSpPr>
            <a:spLocks noChangeArrowheads="1"/>
          </p:cNvSpPr>
          <p:nvPr/>
        </p:nvSpPr>
        <p:spPr bwMode="auto">
          <a:xfrm>
            <a:off x="1954213" y="2232025"/>
            <a:ext cx="5260975" cy="301625"/>
          </a:xfrm>
          <a:prstGeom prst="roundRect">
            <a:avLst>
              <a:gd name="adj" fmla="val 16667"/>
            </a:avLst>
          </a:prstGeom>
          <a:solidFill>
            <a:srgbClr val="FBE481"/>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7" name="Oval 31"/>
          <p:cNvSpPr>
            <a:spLocks noChangeArrowheads="1"/>
          </p:cNvSpPr>
          <p:nvPr/>
        </p:nvSpPr>
        <p:spPr bwMode="auto">
          <a:xfrm>
            <a:off x="4392613" y="2190750"/>
            <a:ext cx="382587" cy="382588"/>
          </a:xfrm>
          <a:prstGeom prst="ellipse">
            <a:avLst/>
          </a:prstGeom>
          <a:solidFill>
            <a:srgbClr val="3232CA"/>
          </a:solidFill>
          <a:ln>
            <a:noFill/>
          </a:ln>
          <a:effectLst/>
          <a:extLst>
            <a:ext uri="{91240B29-F687-4F45-9708-019B960494DF}">
              <a14:hiddenLine xmlns:a14="http://schemas.microsoft.com/office/drawing/2010/main" w="38100">
                <a:solidFill>
                  <a:srgbClr val="3EACC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0208" name="Text Box 32"/>
          <p:cNvSpPr txBox="1">
            <a:spLocks noChangeArrowheads="1"/>
          </p:cNvSpPr>
          <p:nvPr/>
        </p:nvSpPr>
        <p:spPr bwMode="auto">
          <a:xfrm>
            <a:off x="3557588" y="2244725"/>
            <a:ext cx="823912"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Section</a:t>
            </a:r>
            <a:endParaRPr lang="en-US" altLang="en-US" sz="1400" b="1">
              <a:solidFill>
                <a:srgbClr val="18B0B4"/>
              </a:solidFill>
              <a:latin typeface="Helvetica" charset="0"/>
            </a:endParaRPr>
          </a:p>
        </p:txBody>
      </p:sp>
      <p:sp>
        <p:nvSpPr>
          <p:cNvPr id="50209" name="Text Box 33"/>
          <p:cNvSpPr txBox="1">
            <a:spLocks noChangeArrowheads="1"/>
          </p:cNvSpPr>
          <p:nvPr/>
        </p:nvSpPr>
        <p:spPr bwMode="auto">
          <a:xfrm>
            <a:off x="4424363" y="2193925"/>
            <a:ext cx="325437"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chemeClr val="bg1"/>
                </a:solidFill>
                <a:latin typeface="Helvetica" charset="0"/>
              </a:rPr>
              <a:t>3</a:t>
            </a:r>
            <a:endParaRPr lang="en-US" altLang="en-US" sz="1400"/>
          </a:p>
        </p:txBody>
      </p:sp>
      <p:sp>
        <p:nvSpPr>
          <p:cNvPr id="50210" name="Text Box 34"/>
          <p:cNvSpPr txBox="1">
            <a:spLocks noChangeArrowheads="1"/>
          </p:cNvSpPr>
          <p:nvPr/>
        </p:nvSpPr>
        <p:spPr bwMode="auto">
          <a:xfrm>
            <a:off x="4764088" y="2244725"/>
            <a:ext cx="1228725"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Assessment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50181"/>
                                        </p:tgtEl>
                                        <p:attrNameLst>
                                          <p:attrName>style.visibility</p:attrName>
                                        </p:attrNameLst>
                                      </p:cBhvr>
                                      <p:to>
                                        <p:strVal val="visible"/>
                                      </p:to>
                                    </p:set>
                                    <p:animEffect transition="in" filter="wipe(left)">
                                      <p:cBhvr>
                                        <p:cTn id="7" dur="500"/>
                                        <p:tgtEl>
                                          <p:spTgt spid="5018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0182"/>
                                        </p:tgtEl>
                                        <p:attrNameLst>
                                          <p:attrName>style.visibility</p:attrName>
                                        </p:attrNameLst>
                                      </p:cBhvr>
                                      <p:to>
                                        <p:strVal val="visible"/>
                                      </p:to>
                                    </p:set>
                                    <p:animEffect transition="in" filter="wipe(left)">
                                      <p:cBhvr>
                                        <p:cTn id="12" dur="500"/>
                                        <p:tgtEl>
                                          <p:spTgt spid="5018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0183"/>
                                        </p:tgtEl>
                                        <p:attrNameLst>
                                          <p:attrName>style.visibility</p:attrName>
                                        </p:attrNameLst>
                                      </p:cBhvr>
                                      <p:to>
                                        <p:strVal val="visible"/>
                                      </p:to>
                                    </p:set>
                                    <p:animEffect transition="in" filter="wipe(left)">
                                      <p:cBhvr>
                                        <p:cTn id="17" dur="500"/>
                                        <p:tgtEl>
                                          <p:spTgt spid="5018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0184"/>
                                        </p:tgtEl>
                                        <p:attrNameLst>
                                          <p:attrName>style.visibility</p:attrName>
                                        </p:attrNameLst>
                                      </p:cBhvr>
                                      <p:to>
                                        <p:strVal val="visible"/>
                                      </p:to>
                                    </p:set>
                                    <p:animEffect transition="in" filter="wipe(left)">
                                      <p:cBhvr>
                                        <p:cTn id="22" dur="500"/>
                                        <p:tgtEl>
                                          <p:spTgt spid="50184"/>
                                        </p:tgtEl>
                                      </p:cBhvr>
                                    </p:animEffect>
                                  </p:childTnLst>
                                </p:cTn>
                              </p:par>
                            </p:childTnLst>
                          </p:cTn>
                        </p:par>
                        <p:par>
                          <p:cTn id="23" fill="hold" nodeType="afterGroup">
                            <p:stCondLst>
                              <p:cond delay="500"/>
                            </p:stCondLst>
                            <p:childTnLst>
                              <p:par>
                                <p:cTn id="24" presetID="23" presetClass="entr" presetSubtype="272" fill="hold" grpId="0" nodeType="afterEffect">
                                  <p:stCondLst>
                                    <p:cond delay="500"/>
                                  </p:stCondLst>
                                  <p:childTnLst>
                                    <p:set>
                                      <p:cBhvr>
                                        <p:cTn id="25" dur="1" fill="hold">
                                          <p:stCondLst>
                                            <p:cond delay="0"/>
                                          </p:stCondLst>
                                        </p:cTn>
                                        <p:tgtEl>
                                          <p:spTgt spid="50178"/>
                                        </p:tgtEl>
                                        <p:attrNameLst>
                                          <p:attrName>style.visibility</p:attrName>
                                        </p:attrNameLst>
                                      </p:cBhvr>
                                      <p:to>
                                        <p:strVal val="visible"/>
                                      </p:to>
                                    </p:set>
                                    <p:anim calcmode="lin" valueType="num">
                                      <p:cBhvr>
                                        <p:cTn id="26" dur="500" fill="hold"/>
                                        <p:tgtEl>
                                          <p:spTgt spid="50178"/>
                                        </p:tgtEl>
                                        <p:attrNameLst>
                                          <p:attrName>ppt_w</p:attrName>
                                        </p:attrNameLst>
                                      </p:cBhvr>
                                      <p:tavLst>
                                        <p:tav tm="0">
                                          <p:val>
                                            <p:strVal val="2/3*#ppt_w"/>
                                          </p:val>
                                        </p:tav>
                                        <p:tav tm="100000">
                                          <p:val>
                                            <p:strVal val="#ppt_w"/>
                                          </p:val>
                                        </p:tav>
                                      </p:tavLst>
                                    </p:anim>
                                    <p:anim calcmode="lin" valueType="num">
                                      <p:cBhvr>
                                        <p:cTn id="27" dur="500" fill="hold"/>
                                        <p:tgtEl>
                                          <p:spTgt spid="50178"/>
                                        </p:tgtEl>
                                        <p:attrNameLst>
                                          <p:attrName>ppt_h</p:attrName>
                                        </p:attrNameLst>
                                      </p:cBhvr>
                                      <p:tavLst>
                                        <p:tav tm="0">
                                          <p:val>
                                            <p:strVal val="2/3*#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0180"/>
                                        </p:tgtEl>
                                        <p:attrNameLst>
                                          <p:attrName>style.visibility</p:attrName>
                                        </p:attrNameLst>
                                      </p:cBhvr>
                                      <p:to>
                                        <p:strVal val="visible"/>
                                      </p:to>
                                    </p:set>
                                    <p:animEffect transition="in" filter="wipe(left)">
                                      <p:cBhvr>
                                        <p:cTn id="32" dur="500"/>
                                        <p:tgtEl>
                                          <p:spTgt spid="50180"/>
                                        </p:tgtEl>
                                      </p:cBhvr>
                                    </p:animEffect>
                                  </p:childTnLst>
                                </p:cTn>
                              </p:par>
                            </p:childTnLst>
                          </p:cTn>
                        </p:par>
                        <p:par>
                          <p:cTn id="33" fill="hold" nodeType="afterGroup">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50179"/>
                                        </p:tgtEl>
                                        <p:attrNameLst>
                                          <p:attrName>style.visibility</p:attrName>
                                        </p:attrNameLst>
                                      </p:cBhvr>
                                      <p:to>
                                        <p:strVal val="visible"/>
                                      </p:to>
                                    </p:set>
                                    <p:animEffect transition="in" filter="wipe(left)">
                                      <p:cBhvr>
                                        <p:cTn id="36" dur="500"/>
                                        <p:tgtEl>
                                          <p:spTgt spid="50179"/>
                                        </p:tgtEl>
                                      </p:cBhvr>
                                    </p:animEffect>
                                  </p:childTnLst>
                                </p:cTn>
                              </p:par>
                            </p:childTnLst>
                          </p:cTn>
                        </p:par>
                        <p:par>
                          <p:cTn id="37" fill="hold" nodeType="afterGroup">
                            <p:stCondLst>
                              <p:cond delay="1000"/>
                            </p:stCondLst>
                            <p:childTnLst>
                              <p:par>
                                <p:cTn id="38" presetID="22" presetClass="entr" presetSubtype="8" fill="hold" grpId="0" nodeType="afterEffect">
                                  <p:stCondLst>
                                    <p:cond delay="1000"/>
                                  </p:stCondLst>
                                  <p:childTnLst>
                                    <p:set>
                                      <p:cBhvr>
                                        <p:cTn id="39" dur="1" fill="hold">
                                          <p:stCondLst>
                                            <p:cond delay="0"/>
                                          </p:stCondLst>
                                        </p:cTn>
                                        <p:tgtEl>
                                          <p:spTgt spid="50204"/>
                                        </p:tgtEl>
                                        <p:attrNameLst>
                                          <p:attrName>style.visibility</p:attrName>
                                        </p:attrNameLst>
                                      </p:cBhvr>
                                      <p:to>
                                        <p:strVal val="visible"/>
                                      </p:to>
                                    </p:set>
                                    <p:animEffect transition="in" filter="wipe(left)">
                                      <p:cBhvr>
                                        <p:cTn id="40" dur="500"/>
                                        <p:tgtEl>
                                          <p:spTgt spid="50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nimBg="1" autoUpdateAnimBg="0"/>
      <p:bldP spid="50179" grpId="0" autoUpdateAnimBg="0"/>
      <p:bldP spid="50180" grpId="0" autoUpdateAnimBg="0"/>
      <p:bldP spid="50181" grpId="0" autoUpdateAnimBg="0"/>
      <p:bldP spid="50182" grpId="0" autoUpdateAnimBg="0"/>
      <p:bldP spid="50183" grpId="0" autoUpdateAnimBg="0"/>
      <p:bldP spid="50184" grpId="0" autoUpdateAnimBg="0"/>
      <p:bldP spid="5020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rgbClr val="CC0000"/>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 name="Text Box 3">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latin typeface="Helvetica" charset="0"/>
              </a:rPr>
              <a:t>HOME</a:t>
            </a:r>
            <a:endParaRPr lang="en-US" altLang="en-US" sz="1600" b="1">
              <a:solidFill>
                <a:schemeClr val="bg1"/>
              </a:solidFill>
              <a:latin typeface="Helvetica" charset="0"/>
            </a:endParaRPr>
          </a:p>
        </p:txBody>
      </p:sp>
      <p:grpSp>
        <p:nvGrpSpPr>
          <p:cNvPr id="4100" name="Group 4"/>
          <p:cNvGrpSpPr>
            <a:grpSpLocks/>
          </p:cNvGrpSpPr>
          <p:nvPr/>
        </p:nvGrpSpPr>
        <p:grpSpPr bwMode="auto">
          <a:xfrm>
            <a:off x="3090863" y="2284413"/>
            <a:ext cx="2962275" cy="336550"/>
            <a:chOff x="1947" y="1790"/>
            <a:chExt cx="1866" cy="212"/>
          </a:xfrm>
        </p:grpSpPr>
        <p:sp>
          <p:nvSpPr>
            <p:cNvPr id="4101" name="AutoShape 5"/>
            <p:cNvSpPr>
              <a:spLocks noChangeArrowheads="1"/>
            </p:cNvSpPr>
            <p:nvPr/>
          </p:nvSpPr>
          <p:spPr bwMode="auto">
            <a:xfrm>
              <a:off x="1947" y="1792"/>
              <a:ext cx="1866" cy="190"/>
            </a:xfrm>
            <a:prstGeom prst="roundRect">
              <a:avLst>
                <a:gd name="adj" fmla="val 16667"/>
              </a:avLst>
            </a:prstGeom>
            <a:solidFill>
              <a:srgbClr val="CC0000"/>
            </a:solidFill>
            <a:ln w="25400">
              <a:solidFill>
                <a:srgbClr val="A6002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02" name="Text Box 6"/>
            <p:cNvSpPr txBox="1">
              <a:spLocks noChangeArrowheads="1"/>
            </p:cNvSpPr>
            <p:nvPr/>
          </p:nvSpPr>
          <p:spPr bwMode="auto">
            <a:xfrm>
              <a:off x="2283" y="1790"/>
              <a:ext cx="1205" cy="21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600" b="1">
                  <a:solidFill>
                    <a:schemeClr val="bg1"/>
                  </a:solidFill>
                  <a:latin typeface="Helvetica" charset="0"/>
                </a:rPr>
                <a:t>Chapter Overview</a:t>
              </a:r>
            </a:p>
          </p:txBody>
        </p:sp>
      </p:grpSp>
      <p:sp>
        <p:nvSpPr>
          <p:cNvPr id="4103" name="Text Box 7"/>
          <p:cNvSpPr txBox="1">
            <a:spLocks noChangeArrowheads="1"/>
          </p:cNvSpPr>
          <p:nvPr/>
        </p:nvSpPr>
        <p:spPr bwMode="auto">
          <a:xfrm>
            <a:off x="2466975" y="2817813"/>
            <a:ext cx="4462463"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t>Human beings first emerge in East Africa. As they evolve, they develop complex technology and spread over most of the world. In some areas, people develop agriculture and settled villages, some of which eventually grow into complex cities and develop the five traits of civilization.</a:t>
            </a:r>
          </a:p>
        </p:txBody>
      </p:sp>
      <p:grpSp>
        <p:nvGrpSpPr>
          <p:cNvPr id="4105" name="Group 9"/>
          <p:cNvGrpSpPr>
            <a:grpSpLocks/>
          </p:cNvGrpSpPr>
          <p:nvPr/>
        </p:nvGrpSpPr>
        <p:grpSpPr bwMode="auto">
          <a:xfrm>
            <a:off x="671513" y="412750"/>
            <a:ext cx="925512" cy="955675"/>
            <a:chOff x="727" y="260"/>
            <a:chExt cx="583" cy="602"/>
          </a:xfrm>
        </p:grpSpPr>
        <p:sp>
          <p:nvSpPr>
            <p:cNvPr id="4106" name="Oval 10"/>
            <p:cNvSpPr>
              <a:spLocks noChangeArrowheads="1"/>
            </p:cNvSpPr>
            <p:nvPr/>
          </p:nvSpPr>
          <p:spPr bwMode="auto">
            <a:xfrm>
              <a:off x="727" y="260"/>
              <a:ext cx="583" cy="591"/>
            </a:xfrm>
            <a:prstGeom prst="ellipse">
              <a:avLst/>
            </a:prstGeom>
            <a:solidFill>
              <a:srgbClr val="CC0000"/>
            </a:solidFill>
            <a:ln w="38100">
              <a:solidFill>
                <a:srgbClr val="BE0024"/>
              </a:solidFill>
              <a:round/>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p>
              <a:endParaRPr lang="en-US"/>
            </a:p>
          </p:txBody>
        </p:sp>
        <p:sp>
          <p:nvSpPr>
            <p:cNvPr id="4107" name="Text Box 11"/>
            <p:cNvSpPr txBox="1">
              <a:spLocks noChangeArrowheads="1"/>
            </p:cNvSpPr>
            <p:nvPr/>
          </p:nvSpPr>
          <p:spPr bwMode="auto">
            <a:xfrm>
              <a:off x="759" y="401"/>
              <a:ext cx="516" cy="4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4200" b="1">
                  <a:solidFill>
                    <a:srgbClr val="F9DB59"/>
                  </a:solidFill>
                  <a:latin typeface="Helvetica" charset="0"/>
                </a:rPr>
                <a:t>1</a:t>
              </a:r>
              <a:endParaRPr lang="en-US" altLang="en-US" sz="5200">
                <a:solidFill>
                  <a:schemeClr val="bg1"/>
                </a:solidFill>
              </a:endParaRPr>
            </a:p>
          </p:txBody>
        </p:sp>
        <p:sp>
          <p:nvSpPr>
            <p:cNvPr id="4108" name="Text Box 12"/>
            <p:cNvSpPr txBox="1">
              <a:spLocks noChangeArrowheads="1"/>
            </p:cNvSpPr>
            <p:nvPr/>
          </p:nvSpPr>
          <p:spPr bwMode="auto">
            <a:xfrm>
              <a:off x="765" y="339"/>
              <a:ext cx="503" cy="154"/>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000" b="1">
                  <a:solidFill>
                    <a:schemeClr val="bg1"/>
                  </a:solidFill>
                  <a:latin typeface="Helvetica" charset="0"/>
                </a:rPr>
                <a:t>CHAPTER</a:t>
              </a:r>
              <a:endParaRPr lang="en-US" altLang="en-US" sz="1400"/>
            </a:p>
          </p:txBody>
        </p:sp>
      </p:grpSp>
      <p:sp>
        <p:nvSpPr>
          <p:cNvPr id="4110" name="Rectangle 14"/>
          <p:cNvSpPr>
            <a:spLocks noChangeArrowheads="1"/>
          </p:cNvSpPr>
          <p:nvPr/>
        </p:nvSpPr>
        <p:spPr bwMode="auto">
          <a:xfrm>
            <a:off x="455613" y="0"/>
            <a:ext cx="92075" cy="6856413"/>
          </a:xfrm>
          <a:prstGeom prst="rect">
            <a:avLst/>
          </a:prstGeom>
          <a:gradFill rotWithShape="0">
            <a:gsLst>
              <a:gs pos="0">
                <a:srgbClr val="0053CE"/>
              </a:gs>
              <a:gs pos="100000">
                <a:srgbClr val="FFFFFF"/>
              </a:gs>
            </a:gsLst>
            <a:lin ang="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3" name="Rectangle 17"/>
          <p:cNvSpPr>
            <a:spLocks noChangeArrowheads="1"/>
          </p:cNvSpPr>
          <p:nvPr/>
        </p:nvSpPr>
        <p:spPr bwMode="auto">
          <a:xfrm>
            <a:off x="0" y="0"/>
            <a:ext cx="457200" cy="6858000"/>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6" name="Text Box 20"/>
          <p:cNvSpPr txBox="1">
            <a:spLocks noChangeArrowheads="1"/>
          </p:cNvSpPr>
          <p:nvPr/>
        </p:nvSpPr>
        <p:spPr bwMode="auto">
          <a:xfrm>
            <a:off x="1781175" y="454025"/>
            <a:ext cx="5149850" cy="81756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CC0000"/>
                </a:solidFill>
                <a:cs typeface="Times New Roman" charset="0"/>
              </a:rPr>
              <a:t>The Peopling of the World, </a:t>
            </a:r>
            <a:br>
              <a:rPr lang="en-US" altLang="en-US" sz="3200" b="1">
                <a:solidFill>
                  <a:srgbClr val="CC0000"/>
                </a:solidFill>
                <a:cs typeface="Times New Roman" charset="0"/>
              </a:rPr>
            </a:br>
            <a:r>
              <a:rPr lang="en-US" altLang="en-US" i="1">
                <a:solidFill>
                  <a:srgbClr val="CC0000"/>
                </a:solidFill>
                <a:cs typeface="Times New Roman" charset="0"/>
              </a:rPr>
              <a:t>Prehistory–2500 </a:t>
            </a:r>
            <a:r>
              <a:rPr lang="en-US" altLang="en-US" sz="1600" i="1">
                <a:solidFill>
                  <a:srgbClr val="CC0000"/>
                </a:solidFill>
                <a:cs typeface="Times New Roman" charset="0"/>
              </a:rPr>
              <a:t>B.C.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1000"/>
                                  </p:stCondLst>
                                  <p:childTnLst>
                                    <p:set>
                                      <p:cBhvr>
                                        <p:cTn id="6" dur="1" fill="hold">
                                          <p:stCondLst>
                                            <p:cond delay="0"/>
                                          </p:stCondLst>
                                        </p:cTn>
                                        <p:tgtEl>
                                          <p:spTgt spid="4100"/>
                                        </p:tgtEl>
                                        <p:attrNameLst>
                                          <p:attrName>style.visibility</p:attrName>
                                        </p:attrNameLst>
                                      </p:cBhvr>
                                      <p:to>
                                        <p:strVal val="visible"/>
                                      </p:to>
                                    </p:set>
                                    <p:anim calcmode="lin" valueType="num">
                                      <p:cBhvr>
                                        <p:cTn id="7" dur="500" fill="hold"/>
                                        <p:tgtEl>
                                          <p:spTgt spid="4100"/>
                                        </p:tgtEl>
                                        <p:attrNameLst>
                                          <p:attrName>ppt_w</p:attrName>
                                        </p:attrNameLst>
                                      </p:cBhvr>
                                      <p:tavLst>
                                        <p:tav tm="0">
                                          <p:val>
                                            <p:strVal val="2/3*#ppt_w"/>
                                          </p:val>
                                        </p:tav>
                                        <p:tav tm="100000">
                                          <p:val>
                                            <p:strVal val="#ppt_w"/>
                                          </p:val>
                                        </p:tav>
                                      </p:tavLst>
                                    </p:anim>
                                    <p:anim calcmode="lin" valueType="num">
                                      <p:cBhvr>
                                        <p:cTn id="8" dur="500" fill="hold"/>
                                        <p:tgtEl>
                                          <p:spTgt spid="4100"/>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1500"/>
                            </p:stCondLst>
                            <p:childTnLst>
                              <p:par>
                                <p:cTn id="10" presetID="22" presetClass="entr" presetSubtype="8" fill="hold" grpId="0" nodeType="afterEffect">
                                  <p:stCondLst>
                                    <p:cond delay="500"/>
                                  </p:stCondLst>
                                  <p:childTnLst>
                                    <p:set>
                                      <p:cBhvr>
                                        <p:cTn id="11" dur="1" fill="hold">
                                          <p:stCondLst>
                                            <p:cond delay="0"/>
                                          </p:stCondLst>
                                        </p:cTn>
                                        <p:tgtEl>
                                          <p:spTgt spid="4103"/>
                                        </p:tgtEl>
                                        <p:attrNameLst>
                                          <p:attrName>style.visibility</p:attrName>
                                        </p:attrNameLst>
                                      </p:cBhvr>
                                      <p:to>
                                        <p:strVal val="visible"/>
                                      </p:to>
                                    </p:set>
                                    <p:animEffect transition="in" filter="wipe(left)">
                                      <p:cBhvr>
                                        <p:cTn id="12" dur="5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7" name="Rectangle 57"/>
          <p:cNvSpPr>
            <a:spLocks noChangeArrowheads="1"/>
          </p:cNvSpPr>
          <p:nvPr/>
        </p:nvSpPr>
        <p:spPr bwMode="auto">
          <a:xfrm>
            <a:off x="8293100" y="3540125"/>
            <a:ext cx="92075" cy="547688"/>
          </a:xfrm>
          <a:prstGeom prst="rect">
            <a:avLst/>
          </a:prstGeom>
          <a:gradFill rotWithShape="0">
            <a:gsLst>
              <a:gs pos="0">
                <a:srgbClr val="CC0000">
                  <a:gamma/>
                  <a:tint val="0"/>
                  <a:invGamma/>
                </a:srgbClr>
              </a:gs>
              <a:gs pos="100000">
                <a:srgbClr val="CC0000"/>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8" name="Oval 58"/>
          <p:cNvSpPr>
            <a:spLocks noChangeArrowheads="1"/>
          </p:cNvSpPr>
          <p:nvPr/>
        </p:nvSpPr>
        <p:spPr bwMode="auto">
          <a:xfrm>
            <a:off x="8313738" y="4086225"/>
            <a:ext cx="228600" cy="254000"/>
          </a:xfrm>
          <a:prstGeom prst="ellipse">
            <a:avLst/>
          </a:prstGeom>
          <a:solidFill>
            <a:srgbClr val="FBE481"/>
          </a:solidFill>
          <a:ln w="50800">
            <a:solidFill>
              <a:srgbClr val="F9DB5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75" name="Text Box 55"/>
          <p:cNvSpPr txBox="1">
            <a:spLocks noChangeArrowheads="1"/>
          </p:cNvSpPr>
          <p:nvPr/>
        </p:nvSpPr>
        <p:spPr bwMode="auto">
          <a:xfrm>
            <a:off x="7234238" y="2765425"/>
            <a:ext cx="1584325"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ltLang="en-US" sz="1400" b="1">
                <a:solidFill>
                  <a:srgbClr val="CC0000"/>
                </a:solidFill>
                <a:latin typeface="Helvetica" charset="0"/>
              </a:rPr>
              <a:t>2600 </a:t>
            </a:r>
            <a:r>
              <a:rPr lang="en-US" altLang="en-US" sz="1000" b="1">
                <a:solidFill>
                  <a:srgbClr val="CC0000"/>
                </a:solidFill>
                <a:latin typeface="Helvetica" charset="0"/>
              </a:rPr>
              <a:t>B.C.</a:t>
            </a:r>
            <a:r>
              <a:rPr lang="en-US" altLang="en-US" sz="1400">
                <a:latin typeface="Helvetica" charset="0"/>
              </a:rPr>
              <a:t> </a:t>
            </a:r>
            <a:r>
              <a:rPr lang="en-US" altLang="en-US" sz="1400">
                <a:cs typeface="Times New Roman" charset="0"/>
              </a:rPr>
              <a:t>City </a:t>
            </a:r>
            <a:br>
              <a:rPr lang="en-US" altLang="en-US" sz="1400">
                <a:cs typeface="Times New Roman" charset="0"/>
              </a:rPr>
            </a:br>
            <a:r>
              <a:rPr lang="en-US" altLang="en-US" sz="1400">
                <a:cs typeface="Times New Roman" charset="0"/>
              </a:rPr>
              <a:t>of Ur flourishes </a:t>
            </a:r>
            <a:br>
              <a:rPr lang="en-US" altLang="en-US" sz="1400">
                <a:cs typeface="Times New Roman" charset="0"/>
              </a:rPr>
            </a:br>
            <a:r>
              <a:rPr lang="en-US" altLang="en-US" sz="1400">
                <a:cs typeface="Times New Roman" charset="0"/>
              </a:rPr>
              <a:t>in Sumer.</a:t>
            </a:r>
          </a:p>
        </p:txBody>
      </p:sp>
      <p:sp>
        <p:nvSpPr>
          <p:cNvPr id="5173" name="Rectangle 53"/>
          <p:cNvSpPr>
            <a:spLocks noChangeArrowheads="1"/>
          </p:cNvSpPr>
          <p:nvPr/>
        </p:nvSpPr>
        <p:spPr bwMode="auto">
          <a:xfrm>
            <a:off x="1023938" y="3541713"/>
            <a:ext cx="92075" cy="547687"/>
          </a:xfrm>
          <a:prstGeom prst="rect">
            <a:avLst/>
          </a:prstGeom>
          <a:gradFill rotWithShape="0">
            <a:gsLst>
              <a:gs pos="0">
                <a:srgbClr val="CC0000">
                  <a:gamma/>
                  <a:tint val="0"/>
                  <a:invGamma/>
                </a:srgbClr>
              </a:gs>
              <a:gs pos="100000">
                <a:srgbClr val="CC0000"/>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3" name="Text Box 3"/>
          <p:cNvSpPr txBox="1">
            <a:spLocks noChangeArrowheads="1"/>
          </p:cNvSpPr>
          <p:nvPr/>
        </p:nvSpPr>
        <p:spPr bwMode="auto">
          <a:xfrm>
            <a:off x="2336800" y="4924425"/>
            <a:ext cx="1981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ltLang="en-US" sz="1400" b="1">
                <a:solidFill>
                  <a:srgbClr val="CC0000"/>
                </a:solidFill>
                <a:latin typeface="Helvetica" charset="0"/>
              </a:rPr>
              <a:t>2,500,000 </a:t>
            </a:r>
            <a:r>
              <a:rPr lang="en-US" altLang="en-US" sz="1000" b="1">
                <a:solidFill>
                  <a:srgbClr val="CC0000"/>
                </a:solidFill>
                <a:latin typeface="Helvetica" charset="0"/>
              </a:rPr>
              <a:t>B.C.</a:t>
            </a:r>
            <a:r>
              <a:rPr lang="en-US" altLang="en-US" sz="1400">
                <a:latin typeface="Helvetica" charset="0"/>
              </a:rPr>
              <a:t> </a:t>
            </a:r>
            <a:r>
              <a:rPr lang="en-US" altLang="en-US" sz="1400">
                <a:cs typeface="Times New Roman" charset="0"/>
              </a:rPr>
              <a:t>Paleolithic Age begins.</a:t>
            </a:r>
          </a:p>
        </p:txBody>
      </p:sp>
      <p:sp>
        <p:nvSpPr>
          <p:cNvPr id="5124" name="Text Box 4"/>
          <p:cNvSpPr txBox="1">
            <a:spLocks noChangeArrowheads="1"/>
          </p:cNvSpPr>
          <p:nvPr/>
        </p:nvSpPr>
        <p:spPr bwMode="auto">
          <a:xfrm>
            <a:off x="3479800" y="2746375"/>
            <a:ext cx="20701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ltLang="en-US" sz="1400" b="1">
                <a:solidFill>
                  <a:srgbClr val="CC0000"/>
                </a:solidFill>
                <a:latin typeface="Helvetica" charset="0"/>
              </a:rPr>
              <a:t>1,600,000 </a:t>
            </a:r>
            <a:r>
              <a:rPr lang="en-US" altLang="en-US" sz="1000" b="1">
                <a:solidFill>
                  <a:srgbClr val="CC0000"/>
                </a:solidFill>
                <a:latin typeface="Helvetica" charset="0"/>
              </a:rPr>
              <a:t>B.C.</a:t>
            </a:r>
            <a:r>
              <a:rPr lang="en-US" altLang="en-US" sz="1400">
                <a:latin typeface="Helvetica" charset="0"/>
              </a:rPr>
              <a:t> </a:t>
            </a:r>
            <a:r>
              <a:rPr lang="en-US" altLang="en-US" sz="1400" i="1">
                <a:cs typeface="Times New Roman" charset="0"/>
              </a:rPr>
              <a:t>Homo erectus</a:t>
            </a:r>
            <a:r>
              <a:rPr lang="en-US" altLang="en-US" sz="1400">
                <a:cs typeface="Times New Roman" charset="0"/>
              </a:rPr>
              <a:t> appears</a:t>
            </a:r>
            <a:r>
              <a:rPr lang="en-US" altLang="en-US" sz="1400">
                <a:cs typeface="Times" charset="0"/>
              </a:rPr>
              <a:t>.</a:t>
            </a:r>
          </a:p>
        </p:txBody>
      </p:sp>
      <p:sp>
        <p:nvSpPr>
          <p:cNvPr id="5125" name="Text Box 5"/>
          <p:cNvSpPr txBox="1">
            <a:spLocks noChangeArrowheads="1"/>
          </p:cNvSpPr>
          <p:nvPr/>
        </p:nvSpPr>
        <p:spPr bwMode="auto">
          <a:xfrm>
            <a:off x="5664200" y="4924425"/>
            <a:ext cx="1663700"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ltLang="en-US" sz="1400" b="1">
                <a:solidFill>
                  <a:srgbClr val="CC0000"/>
                </a:solidFill>
                <a:latin typeface="Helvetica" charset="0"/>
              </a:rPr>
              <a:t>40,000 </a:t>
            </a:r>
            <a:r>
              <a:rPr lang="en-US" altLang="en-US" sz="1000" b="1">
                <a:solidFill>
                  <a:srgbClr val="CC0000"/>
                </a:solidFill>
                <a:latin typeface="Helvetica" charset="0"/>
              </a:rPr>
              <a:t>B.C.</a:t>
            </a:r>
            <a:r>
              <a:rPr lang="en-US" altLang="en-US" sz="1400">
                <a:latin typeface="Helvetica" charset="0"/>
              </a:rPr>
              <a:t> </a:t>
            </a:r>
            <a:r>
              <a:rPr lang="en-US" altLang="en-US" sz="1400">
                <a:cs typeface="Times New Roman" charset="0"/>
              </a:rPr>
              <a:t>Cro-Magnons appear</a:t>
            </a:r>
            <a:r>
              <a:rPr lang="en-US" altLang="en-US" sz="1400">
                <a:cs typeface="Times" charset="0"/>
              </a:rPr>
              <a:t>.</a:t>
            </a:r>
          </a:p>
        </p:txBody>
      </p:sp>
      <p:grpSp>
        <p:nvGrpSpPr>
          <p:cNvPr id="5129" name="Group 9"/>
          <p:cNvGrpSpPr>
            <a:grpSpLocks/>
          </p:cNvGrpSpPr>
          <p:nvPr/>
        </p:nvGrpSpPr>
        <p:grpSpPr bwMode="auto">
          <a:xfrm>
            <a:off x="671513" y="412750"/>
            <a:ext cx="925512" cy="955675"/>
            <a:chOff x="727" y="260"/>
            <a:chExt cx="583" cy="602"/>
          </a:xfrm>
        </p:grpSpPr>
        <p:sp>
          <p:nvSpPr>
            <p:cNvPr id="5130" name="Oval 10"/>
            <p:cNvSpPr>
              <a:spLocks noChangeArrowheads="1"/>
            </p:cNvSpPr>
            <p:nvPr/>
          </p:nvSpPr>
          <p:spPr bwMode="auto">
            <a:xfrm>
              <a:off x="727" y="260"/>
              <a:ext cx="583" cy="591"/>
            </a:xfrm>
            <a:prstGeom prst="ellipse">
              <a:avLst/>
            </a:prstGeom>
            <a:solidFill>
              <a:srgbClr val="CC0000"/>
            </a:solidFill>
            <a:ln w="38100">
              <a:solidFill>
                <a:srgbClr val="BE0024"/>
              </a:solidFill>
              <a:round/>
              <a:headEnd/>
              <a:tailEnd/>
            </a:ln>
            <a:effectLst/>
            <a:extLst>
              <a:ext uri="{AF507438-7753-43E0-B8FC-AC1667EBCBE1}">
                <a14:hiddenEffects xmlns:a14="http://schemas.microsoft.com/office/drawing/2010/main">
                  <a:effectLst>
                    <a:outerShdw dist="35921" dir="2700000" algn="ctr" rotWithShape="0">
                      <a:schemeClr val="bg2">
                        <a:alpha val="50000"/>
                      </a:schemeClr>
                    </a:outerShdw>
                  </a:effectLst>
                </a14:hiddenEffects>
              </a:ext>
            </a:extLst>
          </p:spPr>
          <p:txBody>
            <a:bodyPr wrap="none" anchor="ctr"/>
            <a:lstStyle/>
            <a:p>
              <a:endParaRPr lang="en-US"/>
            </a:p>
          </p:txBody>
        </p:sp>
        <p:sp>
          <p:nvSpPr>
            <p:cNvPr id="5131" name="Text Box 11"/>
            <p:cNvSpPr txBox="1">
              <a:spLocks noChangeArrowheads="1"/>
            </p:cNvSpPr>
            <p:nvPr/>
          </p:nvSpPr>
          <p:spPr bwMode="auto">
            <a:xfrm>
              <a:off x="759" y="401"/>
              <a:ext cx="516" cy="461"/>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762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4200" b="1">
                  <a:solidFill>
                    <a:srgbClr val="F9DB59"/>
                  </a:solidFill>
                  <a:latin typeface="Helvetica" charset="0"/>
                </a:rPr>
                <a:t>1</a:t>
              </a:r>
              <a:endParaRPr lang="en-US" altLang="en-US" sz="5200">
                <a:solidFill>
                  <a:schemeClr val="bg1"/>
                </a:solidFill>
              </a:endParaRPr>
            </a:p>
          </p:txBody>
        </p:sp>
        <p:sp>
          <p:nvSpPr>
            <p:cNvPr id="5132" name="Text Box 12"/>
            <p:cNvSpPr txBox="1">
              <a:spLocks noChangeArrowheads="1"/>
            </p:cNvSpPr>
            <p:nvPr/>
          </p:nvSpPr>
          <p:spPr bwMode="auto">
            <a:xfrm>
              <a:off x="765" y="339"/>
              <a:ext cx="503" cy="154"/>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000" b="1">
                  <a:solidFill>
                    <a:schemeClr val="bg1"/>
                  </a:solidFill>
                  <a:latin typeface="Helvetica" charset="0"/>
                </a:rPr>
                <a:t>CHAPTER</a:t>
              </a:r>
              <a:endParaRPr lang="en-US" altLang="en-US" sz="1400"/>
            </a:p>
          </p:txBody>
        </p:sp>
      </p:grpSp>
      <p:sp>
        <p:nvSpPr>
          <p:cNvPr id="5134" name="Rectangle 14"/>
          <p:cNvSpPr>
            <a:spLocks noChangeArrowheads="1"/>
          </p:cNvSpPr>
          <p:nvPr/>
        </p:nvSpPr>
        <p:spPr bwMode="auto">
          <a:xfrm>
            <a:off x="455613" y="0"/>
            <a:ext cx="92075" cy="6856413"/>
          </a:xfrm>
          <a:prstGeom prst="rect">
            <a:avLst/>
          </a:prstGeom>
          <a:gradFill rotWithShape="0">
            <a:gsLst>
              <a:gs pos="0">
                <a:srgbClr val="0053CE"/>
              </a:gs>
              <a:gs pos="100000">
                <a:srgbClr val="FFFFFF"/>
              </a:gs>
            </a:gsLst>
            <a:lin ang="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5" name="Rectangle 15"/>
          <p:cNvSpPr>
            <a:spLocks noChangeArrowheads="1"/>
          </p:cNvSpPr>
          <p:nvPr/>
        </p:nvSpPr>
        <p:spPr bwMode="auto">
          <a:xfrm>
            <a:off x="1371600" y="4156075"/>
            <a:ext cx="6896100" cy="114300"/>
          </a:xfrm>
          <a:prstGeom prst="rect">
            <a:avLst/>
          </a:prstGeom>
          <a:gradFill rotWithShape="0">
            <a:gsLst>
              <a:gs pos="0">
                <a:srgbClr val="E40000"/>
              </a:gs>
              <a:gs pos="100000">
                <a:srgbClr val="86001A"/>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6" name="AutoShape 16"/>
          <p:cNvSpPr>
            <a:spLocks noChangeArrowheads="1"/>
          </p:cNvSpPr>
          <p:nvPr/>
        </p:nvSpPr>
        <p:spPr bwMode="auto">
          <a:xfrm>
            <a:off x="3090863" y="1800225"/>
            <a:ext cx="2962275" cy="301625"/>
          </a:xfrm>
          <a:prstGeom prst="roundRect">
            <a:avLst>
              <a:gd name="adj" fmla="val 16667"/>
            </a:avLst>
          </a:prstGeom>
          <a:solidFill>
            <a:srgbClr val="FBE481"/>
          </a:solidFill>
          <a:ln w="25400">
            <a:solidFill>
              <a:srgbClr val="F9DB5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7" name="Text Box 17"/>
          <p:cNvSpPr txBox="1">
            <a:spLocks noChangeArrowheads="1"/>
          </p:cNvSpPr>
          <p:nvPr/>
        </p:nvSpPr>
        <p:spPr bwMode="auto">
          <a:xfrm>
            <a:off x="4013200" y="1797050"/>
            <a:ext cx="1133475"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600" b="1">
                <a:solidFill>
                  <a:srgbClr val="CC0000"/>
                </a:solidFill>
                <a:latin typeface="Helvetica" charset="0"/>
              </a:rPr>
              <a:t>Time Line</a:t>
            </a:r>
          </a:p>
        </p:txBody>
      </p:sp>
      <p:grpSp>
        <p:nvGrpSpPr>
          <p:cNvPr id="5138" name="Group 18"/>
          <p:cNvGrpSpPr>
            <a:grpSpLocks/>
          </p:cNvGrpSpPr>
          <p:nvPr/>
        </p:nvGrpSpPr>
        <p:grpSpPr bwMode="auto">
          <a:xfrm>
            <a:off x="3517900" y="3533775"/>
            <a:ext cx="228600" cy="800100"/>
            <a:chOff x="1808" y="2672"/>
            <a:chExt cx="144" cy="504"/>
          </a:xfrm>
        </p:grpSpPr>
        <p:sp>
          <p:nvSpPr>
            <p:cNvPr id="5139" name="Rectangle 19"/>
            <p:cNvSpPr>
              <a:spLocks noChangeArrowheads="1"/>
            </p:cNvSpPr>
            <p:nvPr/>
          </p:nvSpPr>
          <p:spPr bwMode="auto">
            <a:xfrm>
              <a:off x="1851" y="2672"/>
              <a:ext cx="58" cy="345"/>
            </a:xfrm>
            <a:prstGeom prst="rect">
              <a:avLst/>
            </a:prstGeom>
            <a:gradFill rotWithShape="0">
              <a:gsLst>
                <a:gs pos="0">
                  <a:srgbClr val="CC0000">
                    <a:gamma/>
                    <a:tint val="0"/>
                    <a:invGamma/>
                  </a:srgbClr>
                </a:gs>
                <a:gs pos="100000">
                  <a:srgbClr val="CC0000"/>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0" name="Oval 20"/>
            <p:cNvSpPr>
              <a:spLocks noChangeArrowheads="1"/>
            </p:cNvSpPr>
            <p:nvPr/>
          </p:nvSpPr>
          <p:spPr bwMode="auto">
            <a:xfrm>
              <a:off x="1808" y="3016"/>
              <a:ext cx="144" cy="160"/>
            </a:xfrm>
            <a:prstGeom prst="ellipse">
              <a:avLst/>
            </a:prstGeom>
            <a:solidFill>
              <a:srgbClr val="FBE481"/>
            </a:solidFill>
            <a:ln w="50800">
              <a:solidFill>
                <a:srgbClr val="F9DB5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41" name="Group 21"/>
          <p:cNvGrpSpPr>
            <a:grpSpLocks/>
          </p:cNvGrpSpPr>
          <p:nvPr/>
        </p:nvGrpSpPr>
        <p:grpSpPr bwMode="auto">
          <a:xfrm>
            <a:off x="6883400" y="3533775"/>
            <a:ext cx="228600" cy="800100"/>
            <a:chOff x="1808" y="2672"/>
            <a:chExt cx="144" cy="504"/>
          </a:xfrm>
        </p:grpSpPr>
        <p:sp>
          <p:nvSpPr>
            <p:cNvPr id="5142" name="Rectangle 22"/>
            <p:cNvSpPr>
              <a:spLocks noChangeArrowheads="1"/>
            </p:cNvSpPr>
            <p:nvPr/>
          </p:nvSpPr>
          <p:spPr bwMode="auto">
            <a:xfrm>
              <a:off x="1851" y="2672"/>
              <a:ext cx="58" cy="345"/>
            </a:xfrm>
            <a:prstGeom prst="rect">
              <a:avLst/>
            </a:prstGeom>
            <a:gradFill rotWithShape="0">
              <a:gsLst>
                <a:gs pos="0">
                  <a:srgbClr val="CC0000">
                    <a:gamma/>
                    <a:tint val="0"/>
                    <a:invGamma/>
                  </a:srgbClr>
                </a:gs>
                <a:gs pos="100000">
                  <a:srgbClr val="CC0000"/>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3" name="Oval 23"/>
            <p:cNvSpPr>
              <a:spLocks noChangeArrowheads="1"/>
            </p:cNvSpPr>
            <p:nvPr/>
          </p:nvSpPr>
          <p:spPr bwMode="auto">
            <a:xfrm>
              <a:off x="1808" y="3016"/>
              <a:ext cx="144" cy="160"/>
            </a:xfrm>
            <a:prstGeom prst="ellipse">
              <a:avLst/>
            </a:prstGeom>
            <a:solidFill>
              <a:srgbClr val="FBE481"/>
            </a:solidFill>
            <a:ln w="50800">
              <a:solidFill>
                <a:srgbClr val="F9DB5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47" name="Oval 27"/>
          <p:cNvSpPr>
            <a:spLocks noChangeArrowheads="1"/>
          </p:cNvSpPr>
          <p:nvPr/>
        </p:nvSpPr>
        <p:spPr bwMode="auto">
          <a:xfrm>
            <a:off x="636588" y="4029075"/>
            <a:ext cx="811212" cy="355600"/>
          </a:xfrm>
          <a:prstGeom prst="ellipse">
            <a:avLst/>
          </a:prstGeom>
          <a:solidFill>
            <a:srgbClr val="FBE481"/>
          </a:solidFill>
          <a:ln w="50800">
            <a:solidFill>
              <a:srgbClr val="F9DB5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48" name="Text Box 28"/>
          <p:cNvSpPr txBox="1">
            <a:spLocks noChangeArrowheads="1"/>
          </p:cNvSpPr>
          <p:nvPr/>
        </p:nvSpPr>
        <p:spPr bwMode="auto">
          <a:xfrm>
            <a:off x="615950" y="4060825"/>
            <a:ext cx="892175" cy="377825"/>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85000"/>
              </a:lnSpc>
            </a:pPr>
            <a:r>
              <a:rPr lang="en-US" altLang="en-US" sz="1200" b="1">
                <a:solidFill>
                  <a:srgbClr val="CC0000"/>
                </a:solidFill>
                <a:latin typeface="Helvetica" charset="0"/>
              </a:rPr>
              <a:t>4,000,000 </a:t>
            </a:r>
            <a:r>
              <a:rPr lang="en-US" altLang="en-US" sz="1000" b="1">
                <a:solidFill>
                  <a:srgbClr val="CC0000"/>
                </a:solidFill>
                <a:latin typeface="Helvetica" charset="0"/>
              </a:rPr>
              <a:t>B.C.</a:t>
            </a:r>
          </a:p>
        </p:txBody>
      </p:sp>
      <p:sp>
        <p:nvSpPr>
          <p:cNvPr id="5150" name="Oval 30"/>
          <p:cNvSpPr>
            <a:spLocks noChangeArrowheads="1"/>
          </p:cNvSpPr>
          <p:nvPr/>
        </p:nvSpPr>
        <p:spPr bwMode="auto">
          <a:xfrm>
            <a:off x="8191500" y="4017963"/>
            <a:ext cx="787400" cy="365125"/>
          </a:xfrm>
          <a:prstGeom prst="ellipse">
            <a:avLst/>
          </a:prstGeom>
          <a:solidFill>
            <a:srgbClr val="FBE481"/>
          </a:solidFill>
          <a:ln w="50800">
            <a:solidFill>
              <a:srgbClr val="F9DB5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1" name="Text Box 31"/>
          <p:cNvSpPr txBox="1">
            <a:spLocks noChangeArrowheads="1"/>
          </p:cNvSpPr>
          <p:nvPr/>
        </p:nvSpPr>
        <p:spPr bwMode="auto">
          <a:xfrm>
            <a:off x="8094663" y="4027488"/>
            <a:ext cx="998537" cy="393700"/>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lnSpc>
                <a:spcPct val="90000"/>
              </a:lnSpc>
              <a:spcBef>
                <a:spcPct val="10000"/>
              </a:spcBef>
            </a:pPr>
            <a:r>
              <a:rPr lang="en-US" altLang="en-US" sz="1200" b="1">
                <a:solidFill>
                  <a:srgbClr val="CC0000"/>
                </a:solidFill>
                <a:latin typeface="Helvetica" charset="0"/>
              </a:rPr>
              <a:t>2500 </a:t>
            </a:r>
            <a:br>
              <a:rPr lang="en-US" altLang="en-US" sz="1200" b="1">
                <a:solidFill>
                  <a:srgbClr val="CC0000"/>
                </a:solidFill>
                <a:latin typeface="Helvetica" charset="0"/>
              </a:rPr>
            </a:br>
            <a:r>
              <a:rPr lang="en-US" altLang="en-US" sz="1000" b="1">
                <a:solidFill>
                  <a:srgbClr val="CC0000"/>
                </a:solidFill>
                <a:latin typeface="Helvetica" charset="0"/>
              </a:rPr>
              <a:t>B.C.</a:t>
            </a:r>
          </a:p>
        </p:txBody>
      </p:sp>
      <p:grpSp>
        <p:nvGrpSpPr>
          <p:cNvPr id="5152" name="Group 32"/>
          <p:cNvGrpSpPr>
            <a:grpSpLocks/>
          </p:cNvGrpSpPr>
          <p:nvPr/>
        </p:nvGrpSpPr>
        <p:grpSpPr bwMode="auto">
          <a:xfrm>
            <a:off x="2398713" y="4078288"/>
            <a:ext cx="228600" cy="803275"/>
            <a:chOff x="1455" y="2919"/>
            <a:chExt cx="144" cy="506"/>
          </a:xfrm>
        </p:grpSpPr>
        <p:sp>
          <p:nvSpPr>
            <p:cNvPr id="5153" name="Oval 33"/>
            <p:cNvSpPr>
              <a:spLocks noChangeArrowheads="1"/>
            </p:cNvSpPr>
            <p:nvPr/>
          </p:nvSpPr>
          <p:spPr bwMode="auto">
            <a:xfrm rot="-10800000">
              <a:off x="1455" y="2919"/>
              <a:ext cx="144" cy="160"/>
            </a:xfrm>
            <a:prstGeom prst="ellipse">
              <a:avLst/>
            </a:prstGeom>
            <a:solidFill>
              <a:srgbClr val="FBE481"/>
            </a:solidFill>
            <a:ln w="50800">
              <a:solidFill>
                <a:srgbClr val="F9DB5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4" name="Rectangle 34"/>
            <p:cNvSpPr>
              <a:spLocks noChangeArrowheads="1"/>
            </p:cNvSpPr>
            <p:nvPr/>
          </p:nvSpPr>
          <p:spPr bwMode="auto">
            <a:xfrm>
              <a:off x="1498" y="3080"/>
              <a:ext cx="58" cy="345"/>
            </a:xfrm>
            <a:prstGeom prst="rect">
              <a:avLst/>
            </a:prstGeom>
            <a:gradFill rotWithShape="0">
              <a:gsLst>
                <a:gs pos="0">
                  <a:srgbClr val="CC0000"/>
                </a:gs>
                <a:gs pos="100000">
                  <a:srgbClr val="CC0000">
                    <a:gamma/>
                    <a:tint val="0"/>
                    <a:invGamma/>
                  </a:srgbClr>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55" name="Group 35"/>
          <p:cNvGrpSpPr>
            <a:grpSpLocks/>
          </p:cNvGrpSpPr>
          <p:nvPr/>
        </p:nvGrpSpPr>
        <p:grpSpPr bwMode="auto">
          <a:xfrm>
            <a:off x="5713413" y="4078288"/>
            <a:ext cx="228600" cy="803275"/>
            <a:chOff x="3095" y="2919"/>
            <a:chExt cx="144" cy="506"/>
          </a:xfrm>
        </p:grpSpPr>
        <p:sp>
          <p:nvSpPr>
            <p:cNvPr id="5156" name="Oval 36"/>
            <p:cNvSpPr>
              <a:spLocks noChangeArrowheads="1"/>
            </p:cNvSpPr>
            <p:nvPr/>
          </p:nvSpPr>
          <p:spPr bwMode="auto">
            <a:xfrm rot="-10800000">
              <a:off x="3095" y="2919"/>
              <a:ext cx="144" cy="160"/>
            </a:xfrm>
            <a:prstGeom prst="ellipse">
              <a:avLst/>
            </a:prstGeom>
            <a:solidFill>
              <a:srgbClr val="FBE481"/>
            </a:solidFill>
            <a:ln w="50800">
              <a:solidFill>
                <a:srgbClr val="F9DB5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57" name="Rectangle 37"/>
            <p:cNvSpPr>
              <a:spLocks noChangeArrowheads="1"/>
            </p:cNvSpPr>
            <p:nvPr/>
          </p:nvSpPr>
          <p:spPr bwMode="auto">
            <a:xfrm>
              <a:off x="3138" y="3080"/>
              <a:ext cx="58" cy="345"/>
            </a:xfrm>
            <a:prstGeom prst="rect">
              <a:avLst/>
            </a:prstGeom>
            <a:gradFill rotWithShape="0">
              <a:gsLst>
                <a:gs pos="0">
                  <a:srgbClr val="CC0000"/>
                </a:gs>
                <a:gs pos="100000">
                  <a:srgbClr val="CC0000">
                    <a:gamma/>
                    <a:tint val="0"/>
                    <a:invGamma/>
                  </a:srgbClr>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61" name="AutoShape 41">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rgbClr val="CC0000"/>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2" name="Text Box 42">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latin typeface="Helvetica" charset="0"/>
              </a:rPr>
              <a:t>HOME</a:t>
            </a:r>
            <a:endParaRPr lang="en-US" altLang="en-US" sz="1600" b="1">
              <a:solidFill>
                <a:schemeClr val="bg1"/>
              </a:solidFill>
              <a:latin typeface="Helvetica" charset="0"/>
            </a:endParaRPr>
          </a:p>
        </p:txBody>
      </p:sp>
      <p:sp>
        <p:nvSpPr>
          <p:cNvPr id="5163" name="Rectangle 43"/>
          <p:cNvSpPr>
            <a:spLocks noChangeArrowheads="1"/>
          </p:cNvSpPr>
          <p:nvPr/>
        </p:nvSpPr>
        <p:spPr bwMode="auto">
          <a:xfrm>
            <a:off x="0" y="0"/>
            <a:ext cx="457200" cy="6858000"/>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5" name="Text Box 45"/>
          <p:cNvSpPr txBox="1">
            <a:spLocks noChangeArrowheads="1"/>
          </p:cNvSpPr>
          <p:nvPr/>
        </p:nvSpPr>
        <p:spPr bwMode="auto">
          <a:xfrm>
            <a:off x="7658100" y="4924425"/>
            <a:ext cx="1663700"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ltLang="en-US" sz="1400" b="1">
                <a:solidFill>
                  <a:srgbClr val="CC0000"/>
                </a:solidFill>
                <a:latin typeface="Helvetica" charset="0"/>
              </a:rPr>
              <a:t>3000 </a:t>
            </a:r>
            <a:r>
              <a:rPr lang="en-US" altLang="en-US" sz="1000" b="1">
                <a:solidFill>
                  <a:srgbClr val="CC0000"/>
                </a:solidFill>
                <a:latin typeface="Helvetica" charset="0"/>
              </a:rPr>
              <a:t>B.C.</a:t>
            </a:r>
            <a:r>
              <a:rPr lang="en-US" altLang="en-US" sz="1400">
                <a:latin typeface="Helvetica" charset="0"/>
              </a:rPr>
              <a:t> </a:t>
            </a:r>
            <a:r>
              <a:rPr lang="en-US" altLang="en-US" sz="1400">
                <a:cs typeface="Times New Roman" charset="0"/>
              </a:rPr>
              <a:t>Bronze Age begins in Mesopotamia.</a:t>
            </a:r>
          </a:p>
        </p:txBody>
      </p:sp>
      <p:grpSp>
        <p:nvGrpSpPr>
          <p:cNvPr id="5166" name="Group 46"/>
          <p:cNvGrpSpPr>
            <a:grpSpLocks/>
          </p:cNvGrpSpPr>
          <p:nvPr/>
        </p:nvGrpSpPr>
        <p:grpSpPr bwMode="auto">
          <a:xfrm>
            <a:off x="7707313" y="4078288"/>
            <a:ext cx="228600" cy="803275"/>
            <a:chOff x="3095" y="2919"/>
            <a:chExt cx="144" cy="506"/>
          </a:xfrm>
        </p:grpSpPr>
        <p:sp>
          <p:nvSpPr>
            <p:cNvPr id="5167" name="Oval 47"/>
            <p:cNvSpPr>
              <a:spLocks noChangeArrowheads="1"/>
            </p:cNvSpPr>
            <p:nvPr/>
          </p:nvSpPr>
          <p:spPr bwMode="auto">
            <a:xfrm rot="-10800000">
              <a:off x="3095" y="2919"/>
              <a:ext cx="144" cy="160"/>
            </a:xfrm>
            <a:prstGeom prst="ellipse">
              <a:avLst/>
            </a:prstGeom>
            <a:solidFill>
              <a:srgbClr val="FBE481"/>
            </a:solidFill>
            <a:ln w="50800">
              <a:solidFill>
                <a:srgbClr val="F9DB59"/>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68" name="Rectangle 48"/>
            <p:cNvSpPr>
              <a:spLocks noChangeArrowheads="1"/>
            </p:cNvSpPr>
            <p:nvPr/>
          </p:nvSpPr>
          <p:spPr bwMode="auto">
            <a:xfrm>
              <a:off x="3138" y="3080"/>
              <a:ext cx="58" cy="345"/>
            </a:xfrm>
            <a:prstGeom prst="rect">
              <a:avLst/>
            </a:prstGeom>
            <a:gradFill rotWithShape="0">
              <a:gsLst>
                <a:gs pos="0">
                  <a:srgbClr val="CC0000"/>
                </a:gs>
                <a:gs pos="100000">
                  <a:srgbClr val="CC0000">
                    <a:gamma/>
                    <a:tint val="0"/>
                    <a:invGamma/>
                  </a:srgbClr>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70" name="Text Box 50"/>
          <p:cNvSpPr txBox="1">
            <a:spLocks noChangeArrowheads="1"/>
          </p:cNvSpPr>
          <p:nvPr/>
        </p:nvSpPr>
        <p:spPr bwMode="auto">
          <a:xfrm>
            <a:off x="1781175" y="454025"/>
            <a:ext cx="5149850" cy="817563"/>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CC0000"/>
                </a:solidFill>
                <a:cs typeface="Times New Roman" charset="0"/>
              </a:rPr>
              <a:t>The Peopling of the World, </a:t>
            </a:r>
            <a:br>
              <a:rPr lang="en-US" altLang="en-US" sz="3200" b="1">
                <a:solidFill>
                  <a:srgbClr val="CC0000"/>
                </a:solidFill>
                <a:cs typeface="Times New Roman" charset="0"/>
              </a:rPr>
            </a:br>
            <a:r>
              <a:rPr lang="en-US" altLang="en-US" i="1">
                <a:solidFill>
                  <a:srgbClr val="CC0000"/>
                </a:solidFill>
                <a:cs typeface="Times New Roman" charset="0"/>
              </a:rPr>
              <a:t>Prehistory–2500 </a:t>
            </a:r>
            <a:r>
              <a:rPr lang="en-US" altLang="en-US" sz="1600" i="1">
                <a:solidFill>
                  <a:srgbClr val="CC0000"/>
                </a:solidFill>
                <a:cs typeface="Times New Roman" charset="0"/>
              </a:rPr>
              <a:t>B.C.</a:t>
            </a:r>
            <a:endParaRPr lang="en-US" altLang="en-US" i="1">
              <a:solidFill>
                <a:srgbClr val="CC0000"/>
              </a:solidFill>
              <a:cs typeface="Times New Roman" charset="0"/>
            </a:endParaRPr>
          </a:p>
        </p:txBody>
      </p:sp>
      <p:sp>
        <p:nvSpPr>
          <p:cNvPr id="5171" name="Text Box 51"/>
          <p:cNvSpPr txBox="1">
            <a:spLocks noChangeArrowheads="1"/>
          </p:cNvSpPr>
          <p:nvPr/>
        </p:nvSpPr>
        <p:spPr bwMode="auto">
          <a:xfrm>
            <a:off x="917575" y="2754313"/>
            <a:ext cx="20701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ltLang="en-US" sz="1400" b="1">
                <a:solidFill>
                  <a:srgbClr val="CC0000"/>
                </a:solidFill>
                <a:latin typeface="Helvetica" charset="0"/>
              </a:rPr>
              <a:t>4,000,000 </a:t>
            </a:r>
            <a:r>
              <a:rPr lang="en-US" altLang="en-US" sz="1000" b="1">
                <a:solidFill>
                  <a:srgbClr val="CC0000"/>
                </a:solidFill>
                <a:latin typeface="Helvetica" charset="0"/>
              </a:rPr>
              <a:t>B.C.</a:t>
            </a:r>
            <a:r>
              <a:rPr lang="en-US" altLang="en-US" sz="1400">
                <a:latin typeface="Helvetica" charset="0"/>
              </a:rPr>
              <a:t> </a:t>
            </a:r>
            <a:r>
              <a:rPr lang="en-US" altLang="en-US" sz="1400">
                <a:cs typeface="Times New Roman" charset="0"/>
              </a:rPr>
              <a:t>First hominids appear in Africa</a:t>
            </a:r>
            <a:r>
              <a:rPr lang="en-US" altLang="en-US" sz="1400">
                <a:cs typeface="Times" charset="0"/>
              </a:rPr>
              <a:t>.</a:t>
            </a:r>
          </a:p>
        </p:txBody>
      </p:sp>
      <p:sp>
        <p:nvSpPr>
          <p:cNvPr id="5126" name="Text Box 6"/>
          <p:cNvSpPr txBox="1">
            <a:spLocks noChangeArrowheads="1"/>
          </p:cNvSpPr>
          <p:nvPr/>
        </p:nvSpPr>
        <p:spPr bwMode="auto">
          <a:xfrm>
            <a:off x="5308600" y="2759075"/>
            <a:ext cx="19177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50000"/>
              </a:spcBef>
            </a:pPr>
            <a:r>
              <a:rPr lang="en-US" altLang="en-US" sz="1400" b="1">
                <a:solidFill>
                  <a:srgbClr val="CC0000"/>
                </a:solidFill>
                <a:latin typeface="Helvetica" charset="0"/>
              </a:rPr>
              <a:t>8000 </a:t>
            </a:r>
            <a:r>
              <a:rPr lang="en-US" altLang="en-US" sz="1000" b="1">
                <a:solidFill>
                  <a:srgbClr val="CC0000"/>
                </a:solidFill>
                <a:latin typeface="Helvetica" charset="0"/>
              </a:rPr>
              <a:t>B.C.</a:t>
            </a:r>
            <a:r>
              <a:rPr lang="en-US" altLang="en-US" sz="1400">
                <a:latin typeface="Helvetica" charset="0"/>
              </a:rPr>
              <a:t> </a:t>
            </a:r>
            <a:r>
              <a:rPr lang="en-US" altLang="en-US" sz="1400">
                <a:cs typeface="Times New Roman" charset="0"/>
              </a:rPr>
              <a:t>Neolithic Age begins; first agriculture takes place.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73"/>
                                        </p:tgtEl>
                                        <p:attrNameLst>
                                          <p:attrName>style.visibility</p:attrName>
                                        </p:attrNameLst>
                                      </p:cBhvr>
                                      <p:to>
                                        <p:strVal val="visible"/>
                                      </p:to>
                                    </p:set>
                                    <p:animEffect transition="in" filter="wipe(down)">
                                      <p:cBhvr>
                                        <p:cTn id="7" dur="500"/>
                                        <p:tgtEl>
                                          <p:spTgt spid="517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71"/>
                                        </p:tgtEl>
                                        <p:attrNameLst>
                                          <p:attrName>style.visibility</p:attrName>
                                        </p:attrNameLst>
                                      </p:cBhvr>
                                      <p:to>
                                        <p:strVal val="visible"/>
                                      </p:to>
                                    </p:set>
                                    <p:animEffect transition="in" filter="wipe(left)">
                                      <p:cBhvr>
                                        <p:cTn id="11" dur="500"/>
                                        <p:tgtEl>
                                          <p:spTgt spid="517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nodeType="clickEffect">
                                  <p:stCondLst>
                                    <p:cond delay="0"/>
                                  </p:stCondLst>
                                  <p:childTnLst>
                                    <p:set>
                                      <p:cBhvr>
                                        <p:cTn id="15" dur="1" fill="hold">
                                          <p:stCondLst>
                                            <p:cond delay="0"/>
                                          </p:stCondLst>
                                        </p:cTn>
                                        <p:tgtEl>
                                          <p:spTgt spid="5152"/>
                                        </p:tgtEl>
                                        <p:attrNameLst>
                                          <p:attrName>style.visibility</p:attrName>
                                        </p:attrNameLst>
                                      </p:cBhvr>
                                      <p:to>
                                        <p:strVal val="visible"/>
                                      </p:to>
                                    </p:set>
                                    <p:animEffect transition="in" filter="wipe(up)">
                                      <p:cBhvr>
                                        <p:cTn id="16" dur="500"/>
                                        <p:tgtEl>
                                          <p:spTgt spid="5152"/>
                                        </p:tgtEl>
                                      </p:cBhvr>
                                    </p:animEffect>
                                  </p:childTnLst>
                                </p:cTn>
                              </p:par>
                            </p:childTnLst>
                          </p:cTn>
                        </p:par>
                        <p:par>
                          <p:cTn id="17" fill="hold" nodeType="afterGroup">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5123"/>
                                        </p:tgtEl>
                                        <p:attrNameLst>
                                          <p:attrName>style.visibility</p:attrName>
                                        </p:attrNameLst>
                                      </p:cBhvr>
                                      <p:to>
                                        <p:strVal val="visible"/>
                                      </p:to>
                                    </p:set>
                                    <p:animEffect transition="in" filter="wipe(left)">
                                      <p:cBhvr>
                                        <p:cTn id="20" dur="500"/>
                                        <p:tgtEl>
                                          <p:spTgt spid="5123"/>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5138"/>
                                        </p:tgtEl>
                                        <p:attrNameLst>
                                          <p:attrName>style.visibility</p:attrName>
                                        </p:attrNameLst>
                                      </p:cBhvr>
                                      <p:to>
                                        <p:strVal val="visible"/>
                                      </p:to>
                                    </p:set>
                                    <p:animEffect transition="in" filter="wipe(down)">
                                      <p:cBhvr>
                                        <p:cTn id="25" dur="500"/>
                                        <p:tgtEl>
                                          <p:spTgt spid="5138"/>
                                        </p:tgtEl>
                                      </p:cBhvr>
                                    </p:animEffect>
                                  </p:childTnLst>
                                </p:cTn>
                              </p:par>
                            </p:childTnLst>
                          </p:cTn>
                        </p:par>
                        <p:par>
                          <p:cTn id="26" fill="hold" nodeType="afterGroup">
                            <p:stCondLst>
                              <p:cond delay="500"/>
                            </p:stCondLst>
                            <p:childTnLst>
                              <p:par>
                                <p:cTn id="27" presetID="22" presetClass="entr" presetSubtype="8" fill="hold" grpId="0" nodeType="afterEffect">
                                  <p:stCondLst>
                                    <p:cond delay="0"/>
                                  </p:stCondLst>
                                  <p:childTnLst>
                                    <p:set>
                                      <p:cBhvr>
                                        <p:cTn id="28" dur="1" fill="hold">
                                          <p:stCondLst>
                                            <p:cond delay="0"/>
                                          </p:stCondLst>
                                        </p:cTn>
                                        <p:tgtEl>
                                          <p:spTgt spid="5124"/>
                                        </p:tgtEl>
                                        <p:attrNameLst>
                                          <p:attrName>style.visibility</p:attrName>
                                        </p:attrNameLst>
                                      </p:cBhvr>
                                      <p:to>
                                        <p:strVal val="visible"/>
                                      </p:to>
                                    </p:set>
                                    <p:animEffect transition="in" filter="wipe(left)">
                                      <p:cBhvr>
                                        <p:cTn id="29" dur="500"/>
                                        <p:tgtEl>
                                          <p:spTgt spid="512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2" presetClass="entr" presetSubtype="1" fill="hold" nodeType="clickEffect">
                                  <p:stCondLst>
                                    <p:cond delay="0"/>
                                  </p:stCondLst>
                                  <p:childTnLst>
                                    <p:set>
                                      <p:cBhvr>
                                        <p:cTn id="33" dur="1" fill="hold">
                                          <p:stCondLst>
                                            <p:cond delay="0"/>
                                          </p:stCondLst>
                                        </p:cTn>
                                        <p:tgtEl>
                                          <p:spTgt spid="5155"/>
                                        </p:tgtEl>
                                        <p:attrNameLst>
                                          <p:attrName>style.visibility</p:attrName>
                                        </p:attrNameLst>
                                      </p:cBhvr>
                                      <p:to>
                                        <p:strVal val="visible"/>
                                      </p:to>
                                    </p:set>
                                    <p:animEffect transition="in" filter="wipe(up)">
                                      <p:cBhvr>
                                        <p:cTn id="34" dur="500"/>
                                        <p:tgtEl>
                                          <p:spTgt spid="5155"/>
                                        </p:tgtEl>
                                      </p:cBhvr>
                                    </p:animEffect>
                                  </p:childTnLst>
                                </p:cTn>
                              </p:par>
                            </p:childTnLst>
                          </p:cTn>
                        </p:par>
                        <p:par>
                          <p:cTn id="35" fill="hold" nodeType="afterGroup">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5125"/>
                                        </p:tgtEl>
                                        <p:attrNameLst>
                                          <p:attrName>style.visibility</p:attrName>
                                        </p:attrNameLst>
                                      </p:cBhvr>
                                      <p:to>
                                        <p:strVal val="visible"/>
                                      </p:to>
                                    </p:set>
                                    <p:animEffect transition="in" filter="wipe(left)">
                                      <p:cBhvr>
                                        <p:cTn id="38" dur="500"/>
                                        <p:tgtEl>
                                          <p:spTgt spid="512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nodeType="clickEffect">
                                  <p:stCondLst>
                                    <p:cond delay="0"/>
                                  </p:stCondLst>
                                  <p:childTnLst>
                                    <p:set>
                                      <p:cBhvr>
                                        <p:cTn id="42" dur="1" fill="hold">
                                          <p:stCondLst>
                                            <p:cond delay="0"/>
                                          </p:stCondLst>
                                        </p:cTn>
                                        <p:tgtEl>
                                          <p:spTgt spid="5141"/>
                                        </p:tgtEl>
                                        <p:attrNameLst>
                                          <p:attrName>style.visibility</p:attrName>
                                        </p:attrNameLst>
                                      </p:cBhvr>
                                      <p:to>
                                        <p:strVal val="visible"/>
                                      </p:to>
                                    </p:set>
                                    <p:animEffect transition="in" filter="wipe(down)">
                                      <p:cBhvr>
                                        <p:cTn id="43" dur="500"/>
                                        <p:tgtEl>
                                          <p:spTgt spid="5141"/>
                                        </p:tgtEl>
                                      </p:cBhvr>
                                    </p:animEffect>
                                  </p:childTnLst>
                                </p:cTn>
                              </p:par>
                            </p:childTnLst>
                          </p:cTn>
                        </p:par>
                        <p:par>
                          <p:cTn id="44" fill="hold" nodeType="afterGroup">
                            <p:stCondLst>
                              <p:cond delay="500"/>
                            </p:stCondLst>
                            <p:childTnLst>
                              <p:par>
                                <p:cTn id="45" presetID="22" presetClass="entr" presetSubtype="2" fill="hold" grpId="0" nodeType="afterEffect">
                                  <p:stCondLst>
                                    <p:cond delay="0"/>
                                  </p:stCondLst>
                                  <p:childTnLst>
                                    <p:set>
                                      <p:cBhvr>
                                        <p:cTn id="46" dur="1" fill="hold">
                                          <p:stCondLst>
                                            <p:cond delay="0"/>
                                          </p:stCondLst>
                                        </p:cTn>
                                        <p:tgtEl>
                                          <p:spTgt spid="5126"/>
                                        </p:tgtEl>
                                        <p:attrNameLst>
                                          <p:attrName>style.visibility</p:attrName>
                                        </p:attrNameLst>
                                      </p:cBhvr>
                                      <p:to>
                                        <p:strVal val="visible"/>
                                      </p:to>
                                    </p:set>
                                    <p:animEffect transition="in" filter="wipe(right)">
                                      <p:cBhvr>
                                        <p:cTn id="47" dur="500"/>
                                        <p:tgtEl>
                                          <p:spTgt spid="512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1" fill="hold" nodeType="clickEffect">
                                  <p:stCondLst>
                                    <p:cond delay="0"/>
                                  </p:stCondLst>
                                  <p:childTnLst>
                                    <p:set>
                                      <p:cBhvr>
                                        <p:cTn id="51" dur="1" fill="hold">
                                          <p:stCondLst>
                                            <p:cond delay="0"/>
                                          </p:stCondLst>
                                        </p:cTn>
                                        <p:tgtEl>
                                          <p:spTgt spid="5166"/>
                                        </p:tgtEl>
                                        <p:attrNameLst>
                                          <p:attrName>style.visibility</p:attrName>
                                        </p:attrNameLst>
                                      </p:cBhvr>
                                      <p:to>
                                        <p:strVal val="visible"/>
                                      </p:to>
                                    </p:set>
                                    <p:animEffect transition="in" filter="wipe(up)">
                                      <p:cBhvr>
                                        <p:cTn id="52" dur="500"/>
                                        <p:tgtEl>
                                          <p:spTgt spid="5166"/>
                                        </p:tgtEl>
                                      </p:cBhvr>
                                    </p:animEffect>
                                  </p:childTnLst>
                                </p:cTn>
                              </p:par>
                            </p:childTnLst>
                          </p:cTn>
                        </p:par>
                        <p:par>
                          <p:cTn id="53" fill="hold" nodeType="afterGroup">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5165"/>
                                        </p:tgtEl>
                                        <p:attrNameLst>
                                          <p:attrName>style.visibility</p:attrName>
                                        </p:attrNameLst>
                                      </p:cBhvr>
                                      <p:to>
                                        <p:strVal val="visible"/>
                                      </p:to>
                                    </p:set>
                                    <p:animEffect transition="in" filter="wipe(left)">
                                      <p:cBhvr>
                                        <p:cTn id="56" dur="500"/>
                                        <p:tgtEl>
                                          <p:spTgt spid="5165"/>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5177"/>
                                        </p:tgtEl>
                                        <p:attrNameLst>
                                          <p:attrName>style.visibility</p:attrName>
                                        </p:attrNameLst>
                                      </p:cBhvr>
                                      <p:to>
                                        <p:strVal val="visible"/>
                                      </p:to>
                                    </p:set>
                                    <p:animEffect transition="in" filter="wipe(down)">
                                      <p:cBhvr>
                                        <p:cTn id="61" dur="500"/>
                                        <p:tgtEl>
                                          <p:spTgt spid="5177"/>
                                        </p:tgtEl>
                                      </p:cBhvr>
                                    </p:animEffect>
                                  </p:childTnLst>
                                </p:cTn>
                              </p:par>
                            </p:childTnLst>
                          </p:cTn>
                        </p:par>
                        <p:par>
                          <p:cTn id="62" fill="hold" nodeType="afterGroup">
                            <p:stCondLst>
                              <p:cond delay="500"/>
                            </p:stCondLst>
                            <p:childTnLst>
                              <p:par>
                                <p:cTn id="63" presetID="22" presetClass="entr" presetSubtype="2" fill="hold" grpId="0" nodeType="afterEffect">
                                  <p:stCondLst>
                                    <p:cond delay="0"/>
                                  </p:stCondLst>
                                  <p:childTnLst>
                                    <p:set>
                                      <p:cBhvr>
                                        <p:cTn id="64" dur="1" fill="hold">
                                          <p:stCondLst>
                                            <p:cond delay="0"/>
                                          </p:stCondLst>
                                        </p:cTn>
                                        <p:tgtEl>
                                          <p:spTgt spid="5175"/>
                                        </p:tgtEl>
                                        <p:attrNameLst>
                                          <p:attrName>style.visibility</p:attrName>
                                        </p:attrNameLst>
                                      </p:cBhvr>
                                      <p:to>
                                        <p:strVal val="visible"/>
                                      </p:to>
                                    </p:set>
                                    <p:animEffect transition="in" filter="wipe(right)">
                                      <p:cBhvr>
                                        <p:cTn id="65" dur="500"/>
                                        <p:tgtEl>
                                          <p:spTgt spid="5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77" grpId="0" animBg="1"/>
      <p:bldP spid="5175" grpId="0" autoUpdateAnimBg="0"/>
      <p:bldP spid="5173" grpId="0" animBg="1"/>
      <p:bldP spid="5123" grpId="0" autoUpdateAnimBg="0"/>
      <p:bldP spid="5124" grpId="0" autoUpdateAnimBg="0"/>
      <p:bldP spid="5125" grpId="0" autoUpdateAnimBg="0"/>
      <p:bldP spid="5165" grpId="0" autoUpdateAnimBg="0"/>
      <p:bldP spid="5171" grpId="0" autoUpdateAnimBg="0"/>
      <p:bldP spid="512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64" name="Group 20"/>
          <p:cNvGrpSpPr>
            <a:grpSpLocks/>
          </p:cNvGrpSpPr>
          <p:nvPr/>
        </p:nvGrpSpPr>
        <p:grpSpPr bwMode="auto">
          <a:xfrm>
            <a:off x="0" y="0"/>
            <a:ext cx="9144000" cy="1873250"/>
            <a:chOff x="0" y="0"/>
            <a:chExt cx="5760" cy="1180"/>
          </a:xfrm>
        </p:grpSpPr>
        <p:sp>
          <p:nvSpPr>
            <p:cNvPr id="6165" name="Rectangle 21"/>
            <p:cNvSpPr>
              <a:spLocks noChangeArrowheads="1"/>
            </p:cNvSpPr>
            <p:nvPr/>
          </p:nvSpPr>
          <p:spPr bwMode="auto">
            <a:xfrm>
              <a:off x="0" y="1094"/>
              <a:ext cx="5760" cy="86"/>
            </a:xfrm>
            <a:prstGeom prst="rect">
              <a:avLst/>
            </a:prstGeom>
            <a:gradFill rotWithShape="0">
              <a:gsLst>
                <a:gs pos="0">
                  <a:srgbClr val="005782"/>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6" name="Rectangle 22"/>
            <p:cNvSpPr>
              <a:spLocks noChangeArrowheads="1"/>
            </p:cNvSpPr>
            <p:nvPr/>
          </p:nvSpPr>
          <p:spPr bwMode="auto">
            <a:xfrm>
              <a:off x="0" y="0"/>
              <a:ext cx="5760" cy="1094"/>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151" name="Text Box 7"/>
          <p:cNvSpPr txBox="1">
            <a:spLocks noChangeArrowheads="1"/>
          </p:cNvSpPr>
          <p:nvPr/>
        </p:nvSpPr>
        <p:spPr bwMode="auto">
          <a:xfrm>
            <a:off x="2011363" y="2741613"/>
            <a:ext cx="51752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cs typeface="Times New Roman" charset="0"/>
              </a:rPr>
              <a:t>The first hominids emerge in East Africa about 3.6 million years ago. They gradually develop large brains and learn to make tools and use fire, which allows them to spread over the earth.</a:t>
            </a:r>
          </a:p>
        </p:txBody>
      </p:sp>
      <p:sp>
        <p:nvSpPr>
          <p:cNvPr id="6152" name="AutoShape 8">
            <a:hlinkClick r:id="" action="ppaction://hlinkshowjump?jump=nextslide"/>
          </p:cNvPr>
          <p:cNvSpPr>
            <a:spLocks noChangeArrowheads="1"/>
          </p:cNvSpPr>
          <p:nvPr/>
        </p:nvSpPr>
        <p:spPr bwMode="auto">
          <a:xfrm>
            <a:off x="1146175" y="4635500"/>
            <a:ext cx="29591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CC0000"/>
                </a:solidFill>
                <a:round/>
                <a:headEnd/>
                <a:tailEnd/>
              </a14:hiddenLine>
            </a:ext>
          </a:extLst>
        </p:spPr>
        <p:txBody>
          <a:bodyPr wrap="none" anchor="ctr"/>
          <a:lstStyle/>
          <a:p>
            <a:pPr algn="ctr"/>
            <a:r>
              <a:rPr lang="en-US" altLang="en-US" sz="1600" b="1">
                <a:solidFill>
                  <a:srgbClr val="CC0000"/>
                </a:solidFill>
                <a:latin typeface="Helvetica" charset="0"/>
              </a:rPr>
              <a:t>Overview</a:t>
            </a:r>
            <a:endParaRPr lang="en-US" altLang="en-US"/>
          </a:p>
        </p:txBody>
      </p:sp>
      <p:sp>
        <p:nvSpPr>
          <p:cNvPr id="6153" name="AutoShape 9">
            <a:hlinkClick r:id="rId2" action="ppaction://hlinksldjump"/>
          </p:cNvPr>
          <p:cNvSpPr>
            <a:spLocks noChangeArrowheads="1"/>
          </p:cNvSpPr>
          <p:nvPr/>
        </p:nvSpPr>
        <p:spPr bwMode="auto">
          <a:xfrm>
            <a:off x="5057775" y="4635500"/>
            <a:ext cx="29591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774389"/>
                </a:solidFill>
                <a:round/>
                <a:headEnd/>
                <a:tailEnd/>
              </a14:hiddenLine>
            </a:ext>
          </a:extLst>
        </p:spPr>
        <p:txBody>
          <a:bodyPr wrap="none" anchor="ctr"/>
          <a:lstStyle/>
          <a:p>
            <a:pPr algn="ctr"/>
            <a:r>
              <a:rPr lang="en-US" altLang="en-US" sz="1600" b="1">
                <a:solidFill>
                  <a:srgbClr val="3232CA"/>
                </a:solidFill>
                <a:latin typeface="Helvetica" charset="0"/>
              </a:rPr>
              <a:t>Assessment</a:t>
            </a:r>
            <a:endParaRPr lang="en-US" altLang="en-US">
              <a:solidFill>
                <a:srgbClr val="774389"/>
              </a:solidFill>
            </a:endParaRPr>
          </a:p>
        </p:txBody>
      </p:sp>
      <p:sp>
        <p:nvSpPr>
          <p:cNvPr id="6154" name="Text Box 10"/>
          <p:cNvSpPr txBox="1">
            <a:spLocks noChangeArrowheads="1"/>
          </p:cNvSpPr>
          <p:nvPr/>
        </p:nvSpPr>
        <p:spPr bwMode="auto">
          <a:xfrm>
            <a:off x="3959225" y="2249488"/>
            <a:ext cx="1228725"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rgbClr val="CC0000"/>
                </a:solidFill>
                <a:latin typeface="Helvetica" charset="0"/>
              </a:rPr>
              <a:t>Key Idea</a:t>
            </a:r>
            <a:endParaRPr lang="en-US" altLang="en-US" sz="2600" b="1">
              <a:solidFill>
                <a:srgbClr val="CC0000"/>
              </a:solidFill>
              <a:latin typeface="Helvetica" charset="0"/>
            </a:endParaRPr>
          </a:p>
        </p:txBody>
      </p:sp>
      <p:sp>
        <p:nvSpPr>
          <p:cNvPr id="6155" name="Text Box 11"/>
          <p:cNvSpPr txBox="1">
            <a:spLocks noChangeArrowheads="1"/>
          </p:cNvSpPr>
          <p:nvPr/>
        </p:nvSpPr>
        <p:spPr bwMode="auto">
          <a:xfrm>
            <a:off x="904875" y="454025"/>
            <a:ext cx="4448175" cy="9207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F9DB59"/>
                </a:solidFill>
                <a:cs typeface="Times New Roman" charset="0"/>
              </a:rPr>
              <a:t>Human Origins </a:t>
            </a:r>
            <a:br>
              <a:rPr lang="en-US" altLang="en-US" sz="3200" b="1">
                <a:solidFill>
                  <a:srgbClr val="F9DB59"/>
                </a:solidFill>
                <a:cs typeface="Times New Roman" charset="0"/>
              </a:rPr>
            </a:br>
            <a:r>
              <a:rPr lang="en-US" altLang="en-US" sz="3200" b="1">
                <a:solidFill>
                  <a:srgbClr val="F9DB59"/>
                </a:solidFill>
                <a:cs typeface="Times New Roman" charset="0"/>
              </a:rPr>
              <a:t>in Africa</a:t>
            </a:r>
          </a:p>
        </p:txBody>
      </p:sp>
      <p:grpSp>
        <p:nvGrpSpPr>
          <p:cNvPr id="6156" name="Group 12"/>
          <p:cNvGrpSpPr>
            <a:grpSpLocks/>
          </p:cNvGrpSpPr>
          <p:nvPr/>
        </p:nvGrpSpPr>
        <p:grpSpPr bwMode="auto">
          <a:xfrm>
            <a:off x="579438" y="479425"/>
            <a:ext cx="311150" cy="366713"/>
            <a:chOff x="949" y="302"/>
            <a:chExt cx="196" cy="231"/>
          </a:xfrm>
        </p:grpSpPr>
        <p:sp>
          <p:nvSpPr>
            <p:cNvPr id="6157" name="Oval 13"/>
            <p:cNvSpPr>
              <a:spLocks noChangeArrowheads="1"/>
            </p:cNvSpPr>
            <p:nvPr/>
          </p:nvSpPr>
          <p:spPr bwMode="auto">
            <a:xfrm>
              <a:off x="954" y="321"/>
              <a:ext cx="184" cy="184"/>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6158" name="Text Box 14"/>
            <p:cNvSpPr txBox="1">
              <a:spLocks noChangeArrowheads="1"/>
            </p:cNvSpPr>
            <p:nvPr/>
          </p:nvSpPr>
          <p:spPr bwMode="auto">
            <a:xfrm>
              <a:off x="949"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1</a:t>
              </a:r>
              <a:endParaRPr lang="en-US" altLang="en-US" sz="1400"/>
            </a:p>
          </p:txBody>
        </p:sp>
      </p:grpSp>
      <p:sp>
        <p:nvSpPr>
          <p:cNvPr id="6162" name="AutoShape 18">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chemeClr val="bg1"/>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63" name="Text Box 19">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chemeClr val="bg1"/>
                </a:solidFill>
                <a:latin typeface="Helvetica" charset="0"/>
              </a:rPr>
              <a:t>HOME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0"/>
                                  </p:stCondLst>
                                  <p:childTnLst>
                                    <p:set>
                                      <p:cBhvr>
                                        <p:cTn id="6" dur="1" fill="hold">
                                          <p:stCondLst>
                                            <p:cond delay="0"/>
                                          </p:stCondLst>
                                        </p:cTn>
                                        <p:tgtEl>
                                          <p:spTgt spid="6156"/>
                                        </p:tgtEl>
                                        <p:attrNameLst>
                                          <p:attrName>style.visibility</p:attrName>
                                        </p:attrNameLst>
                                      </p:cBhvr>
                                      <p:to>
                                        <p:strVal val="visible"/>
                                      </p:to>
                                    </p:set>
                                    <p:anim calcmode="lin" valueType="num">
                                      <p:cBhvr>
                                        <p:cTn id="7" dur="500" fill="hold"/>
                                        <p:tgtEl>
                                          <p:spTgt spid="6156"/>
                                        </p:tgtEl>
                                        <p:attrNameLst>
                                          <p:attrName>ppt_w</p:attrName>
                                        </p:attrNameLst>
                                      </p:cBhvr>
                                      <p:tavLst>
                                        <p:tav tm="0">
                                          <p:val>
                                            <p:strVal val="2/3*#ppt_w"/>
                                          </p:val>
                                        </p:tav>
                                        <p:tav tm="100000">
                                          <p:val>
                                            <p:strVal val="#ppt_w"/>
                                          </p:val>
                                        </p:tav>
                                      </p:tavLst>
                                    </p:anim>
                                    <p:anim calcmode="lin" valueType="num">
                                      <p:cBhvr>
                                        <p:cTn id="8" dur="500" fill="hold"/>
                                        <p:tgtEl>
                                          <p:spTgt spid="6156"/>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6155"/>
                                        </p:tgtEl>
                                        <p:attrNameLst>
                                          <p:attrName>style.visibility</p:attrName>
                                        </p:attrNameLst>
                                      </p:cBhvr>
                                      <p:to>
                                        <p:strVal val="visible"/>
                                      </p:to>
                                    </p:set>
                                    <p:animEffect transition="in" filter="wipe(left)">
                                      <p:cBhvr>
                                        <p:cTn id="12" dur="500"/>
                                        <p:tgtEl>
                                          <p:spTgt spid="6155"/>
                                        </p:tgtEl>
                                      </p:cBhvr>
                                    </p:animEffect>
                                  </p:childTnLst>
                                </p:cTn>
                              </p:par>
                            </p:childTnLst>
                          </p:cTn>
                        </p:par>
                        <p:par>
                          <p:cTn id="13" fill="hold" nodeType="afterGroup">
                            <p:stCondLst>
                              <p:cond delay="1000"/>
                            </p:stCondLst>
                            <p:childTnLst>
                              <p:par>
                                <p:cTn id="14" presetID="22" presetClass="entr" presetSubtype="1" fill="hold" grpId="0" nodeType="afterEffect">
                                  <p:stCondLst>
                                    <p:cond delay="500"/>
                                  </p:stCondLst>
                                  <p:childTnLst>
                                    <p:set>
                                      <p:cBhvr>
                                        <p:cTn id="15" dur="1" fill="hold">
                                          <p:stCondLst>
                                            <p:cond delay="0"/>
                                          </p:stCondLst>
                                        </p:cTn>
                                        <p:tgtEl>
                                          <p:spTgt spid="6154"/>
                                        </p:tgtEl>
                                        <p:attrNameLst>
                                          <p:attrName>style.visibility</p:attrName>
                                        </p:attrNameLst>
                                      </p:cBhvr>
                                      <p:to>
                                        <p:strVal val="visible"/>
                                      </p:to>
                                    </p:set>
                                    <p:animEffect transition="in" filter="wipe(up)">
                                      <p:cBhvr>
                                        <p:cTn id="16" dur="500"/>
                                        <p:tgtEl>
                                          <p:spTgt spid="6154"/>
                                        </p:tgtEl>
                                      </p:cBhvr>
                                    </p:animEffect>
                                  </p:childTnLst>
                                </p:cTn>
                              </p:par>
                            </p:childTnLst>
                          </p:cTn>
                        </p:par>
                        <p:par>
                          <p:cTn id="17" fill="hold" nodeType="afterGroup">
                            <p:stCondLst>
                              <p:cond delay="2000"/>
                            </p:stCondLst>
                            <p:childTnLst>
                              <p:par>
                                <p:cTn id="18" presetID="22" presetClass="entr" presetSubtype="8" fill="hold" grpId="0" nodeType="afterEffect">
                                  <p:stCondLst>
                                    <p:cond delay="500"/>
                                  </p:stCondLst>
                                  <p:childTnLst>
                                    <p:set>
                                      <p:cBhvr>
                                        <p:cTn id="19" dur="1" fill="hold">
                                          <p:stCondLst>
                                            <p:cond delay="0"/>
                                          </p:stCondLst>
                                        </p:cTn>
                                        <p:tgtEl>
                                          <p:spTgt spid="6151"/>
                                        </p:tgtEl>
                                        <p:attrNameLst>
                                          <p:attrName>style.visibility</p:attrName>
                                        </p:attrNameLst>
                                      </p:cBhvr>
                                      <p:to>
                                        <p:strVal val="visible"/>
                                      </p:to>
                                    </p:set>
                                    <p:animEffect transition="in" filter="wipe(left)">
                                      <p:cBhvr>
                                        <p:cTn id="20" dur="500"/>
                                        <p:tgtEl>
                                          <p:spTgt spid="6151"/>
                                        </p:tgtEl>
                                      </p:cBhvr>
                                    </p:animEffect>
                                  </p:childTnLst>
                                </p:cTn>
                              </p:par>
                            </p:childTnLst>
                          </p:cTn>
                        </p:par>
                        <p:par>
                          <p:cTn id="21" fill="hold" nodeType="afterGroup">
                            <p:stCondLst>
                              <p:cond delay="3000"/>
                            </p:stCondLst>
                            <p:childTnLst>
                              <p:par>
                                <p:cTn id="22" presetID="23" presetClass="entr" presetSubtype="272" fill="hold" grpId="0" nodeType="afterEffect">
                                  <p:stCondLst>
                                    <p:cond delay="500"/>
                                  </p:stCondLst>
                                  <p:childTnLst>
                                    <p:set>
                                      <p:cBhvr>
                                        <p:cTn id="23" dur="1" fill="hold">
                                          <p:stCondLst>
                                            <p:cond delay="0"/>
                                          </p:stCondLst>
                                        </p:cTn>
                                        <p:tgtEl>
                                          <p:spTgt spid="6152"/>
                                        </p:tgtEl>
                                        <p:attrNameLst>
                                          <p:attrName>style.visibility</p:attrName>
                                        </p:attrNameLst>
                                      </p:cBhvr>
                                      <p:to>
                                        <p:strVal val="visible"/>
                                      </p:to>
                                    </p:set>
                                    <p:anim calcmode="lin" valueType="num">
                                      <p:cBhvr>
                                        <p:cTn id="24" dur="500" fill="hold"/>
                                        <p:tgtEl>
                                          <p:spTgt spid="6152"/>
                                        </p:tgtEl>
                                        <p:attrNameLst>
                                          <p:attrName>ppt_w</p:attrName>
                                        </p:attrNameLst>
                                      </p:cBhvr>
                                      <p:tavLst>
                                        <p:tav tm="0">
                                          <p:val>
                                            <p:strVal val="2/3*#ppt_w"/>
                                          </p:val>
                                        </p:tav>
                                        <p:tav tm="100000">
                                          <p:val>
                                            <p:strVal val="#ppt_w"/>
                                          </p:val>
                                        </p:tav>
                                      </p:tavLst>
                                    </p:anim>
                                    <p:anim calcmode="lin" valueType="num">
                                      <p:cBhvr>
                                        <p:cTn id="25" dur="500" fill="hold"/>
                                        <p:tgtEl>
                                          <p:spTgt spid="6152"/>
                                        </p:tgtEl>
                                        <p:attrNameLst>
                                          <p:attrName>ppt_h</p:attrName>
                                        </p:attrNameLst>
                                      </p:cBhvr>
                                      <p:tavLst>
                                        <p:tav tm="0">
                                          <p:val>
                                            <p:strVal val="2/3*#ppt_h"/>
                                          </p:val>
                                        </p:tav>
                                        <p:tav tm="100000">
                                          <p:val>
                                            <p:strVal val="#ppt_h"/>
                                          </p:val>
                                        </p:tav>
                                      </p:tavLst>
                                    </p:anim>
                                  </p:childTnLst>
                                </p:cTn>
                              </p:par>
                            </p:childTnLst>
                          </p:cTn>
                        </p:par>
                        <p:par>
                          <p:cTn id="26" fill="hold" nodeType="afterGroup">
                            <p:stCondLst>
                              <p:cond delay="4000"/>
                            </p:stCondLst>
                            <p:childTnLst>
                              <p:par>
                                <p:cTn id="27" presetID="23" presetClass="entr" presetSubtype="272" fill="hold" grpId="0" nodeType="afterEffect">
                                  <p:stCondLst>
                                    <p:cond delay="500"/>
                                  </p:stCondLst>
                                  <p:childTnLst>
                                    <p:set>
                                      <p:cBhvr>
                                        <p:cTn id="28" dur="1" fill="hold">
                                          <p:stCondLst>
                                            <p:cond delay="0"/>
                                          </p:stCondLst>
                                        </p:cTn>
                                        <p:tgtEl>
                                          <p:spTgt spid="6153"/>
                                        </p:tgtEl>
                                        <p:attrNameLst>
                                          <p:attrName>style.visibility</p:attrName>
                                        </p:attrNameLst>
                                      </p:cBhvr>
                                      <p:to>
                                        <p:strVal val="visible"/>
                                      </p:to>
                                    </p:set>
                                    <p:anim calcmode="lin" valueType="num">
                                      <p:cBhvr>
                                        <p:cTn id="29" dur="500" fill="hold"/>
                                        <p:tgtEl>
                                          <p:spTgt spid="6153"/>
                                        </p:tgtEl>
                                        <p:attrNameLst>
                                          <p:attrName>ppt_w</p:attrName>
                                        </p:attrNameLst>
                                      </p:cBhvr>
                                      <p:tavLst>
                                        <p:tav tm="0">
                                          <p:val>
                                            <p:strVal val="2/3*#ppt_w"/>
                                          </p:val>
                                        </p:tav>
                                        <p:tav tm="100000">
                                          <p:val>
                                            <p:strVal val="#ppt_w"/>
                                          </p:val>
                                        </p:tav>
                                      </p:tavLst>
                                    </p:anim>
                                    <p:anim calcmode="lin" valueType="num">
                                      <p:cBhvr>
                                        <p:cTn id="30" dur="500" fill="hold"/>
                                        <p:tgtEl>
                                          <p:spTgt spid="6153"/>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autoUpdateAnimBg="0"/>
      <p:bldP spid="6152" grpId="0" animBg="1" autoUpdateAnimBg="0"/>
      <p:bldP spid="6153" grpId="0" animBg="1" autoUpdateAnimBg="0"/>
      <p:bldP spid="6154" grpId="0" autoUpdateAnimBg="0"/>
      <p:bldP spid="6155"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97" name="Group 29"/>
          <p:cNvGrpSpPr>
            <a:grpSpLocks/>
          </p:cNvGrpSpPr>
          <p:nvPr/>
        </p:nvGrpSpPr>
        <p:grpSpPr bwMode="auto">
          <a:xfrm>
            <a:off x="0" y="0"/>
            <a:ext cx="9144000" cy="1873250"/>
            <a:chOff x="0" y="0"/>
            <a:chExt cx="5760" cy="1180"/>
          </a:xfrm>
        </p:grpSpPr>
        <p:sp>
          <p:nvSpPr>
            <p:cNvPr id="7198" name="Rectangle 30"/>
            <p:cNvSpPr>
              <a:spLocks noChangeArrowheads="1"/>
            </p:cNvSpPr>
            <p:nvPr/>
          </p:nvSpPr>
          <p:spPr bwMode="auto">
            <a:xfrm>
              <a:off x="0" y="1094"/>
              <a:ext cx="5760" cy="86"/>
            </a:xfrm>
            <a:prstGeom prst="rect">
              <a:avLst/>
            </a:prstGeom>
            <a:gradFill rotWithShape="0">
              <a:gsLst>
                <a:gs pos="0">
                  <a:srgbClr val="005782"/>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9" name="Rectangle 31"/>
            <p:cNvSpPr>
              <a:spLocks noChangeArrowheads="1"/>
            </p:cNvSpPr>
            <p:nvPr/>
          </p:nvSpPr>
          <p:spPr bwMode="auto">
            <a:xfrm>
              <a:off x="0" y="0"/>
              <a:ext cx="5760" cy="1094"/>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192" name="Group 24"/>
          <p:cNvGrpSpPr>
            <a:grpSpLocks/>
          </p:cNvGrpSpPr>
          <p:nvPr/>
        </p:nvGrpSpPr>
        <p:grpSpPr bwMode="auto">
          <a:xfrm>
            <a:off x="612775" y="3197225"/>
            <a:ext cx="5667375" cy="325438"/>
            <a:chOff x="386" y="2014"/>
            <a:chExt cx="3570" cy="205"/>
          </a:xfrm>
        </p:grpSpPr>
        <p:sp>
          <p:nvSpPr>
            <p:cNvPr id="7170" name="AutoShape 2"/>
            <p:cNvSpPr>
              <a:spLocks noChangeArrowheads="1"/>
            </p:cNvSpPr>
            <p:nvPr/>
          </p:nvSpPr>
          <p:spPr bwMode="auto">
            <a:xfrm>
              <a:off x="386" y="2014"/>
              <a:ext cx="3570" cy="190"/>
            </a:xfrm>
            <a:prstGeom prst="roundRect">
              <a:avLst>
                <a:gd name="adj" fmla="val 16667"/>
              </a:avLst>
            </a:prstGeom>
            <a:solidFill>
              <a:srgbClr val="FBE481"/>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 name="Text Box 4"/>
            <p:cNvSpPr txBox="1">
              <a:spLocks noChangeArrowheads="1"/>
            </p:cNvSpPr>
            <p:nvPr/>
          </p:nvSpPr>
          <p:spPr bwMode="auto">
            <a:xfrm>
              <a:off x="415" y="2017"/>
              <a:ext cx="743" cy="20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500" b="1">
                  <a:solidFill>
                    <a:srgbClr val="5F5F5F"/>
                  </a:solidFill>
                  <a:latin typeface="Helvetica" charset="0"/>
                </a:rPr>
                <a:t>MAIN IDEA</a:t>
              </a:r>
              <a:endParaRPr lang="en-US" altLang="en-US" sz="1600" b="1">
                <a:solidFill>
                  <a:srgbClr val="CC0000"/>
                </a:solidFill>
                <a:latin typeface="Helvetica" charset="0"/>
              </a:endParaRPr>
            </a:p>
          </p:txBody>
        </p:sp>
      </p:grpSp>
      <p:sp>
        <p:nvSpPr>
          <p:cNvPr id="7171" name="Text Box 3"/>
          <p:cNvSpPr txBox="1">
            <a:spLocks noChangeArrowheads="1"/>
          </p:cNvSpPr>
          <p:nvPr/>
        </p:nvSpPr>
        <p:spPr bwMode="auto">
          <a:xfrm>
            <a:off x="3338513" y="3201988"/>
            <a:ext cx="2339975" cy="3206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500" b="1">
                <a:solidFill>
                  <a:srgbClr val="5F5F5F"/>
                </a:solidFill>
                <a:latin typeface="Helvetica" charset="0"/>
              </a:rPr>
              <a:t>WHY IT MATTERS NOW</a:t>
            </a:r>
            <a:endParaRPr lang="en-US" altLang="en-US" sz="1500" b="1">
              <a:solidFill>
                <a:srgbClr val="CC0000"/>
              </a:solidFill>
              <a:latin typeface="Helvetica" charset="0"/>
            </a:endParaRPr>
          </a:p>
        </p:txBody>
      </p:sp>
      <p:sp>
        <p:nvSpPr>
          <p:cNvPr id="7173" name="Text Box 5"/>
          <p:cNvSpPr txBox="1">
            <a:spLocks noChangeArrowheads="1"/>
          </p:cNvSpPr>
          <p:nvPr/>
        </p:nvSpPr>
        <p:spPr bwMode="auto">
          <a:xfrm>
            <a:off x="638175" y="3568700"/>
            <a:ext cx="2286000" cy="119062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800">
                <a:cs typeface="Times New Roman" charset="0"/>
              </a:rPr>
              <a:t>Fossil evidence shows that the earliest humans originated in Africa.</a:t>
            </a:r>
            <a:r>
              <a:rPr lang="en-US" altLang="en-US" sz="1800">
                <a:cs typeface="Times" charset="0"/>
              </a:rPr>
              <a:t> </a:t>
            </a:r>
          </a:p>
        </p:txBody>
      </p:sp>
      <p:sp>
        <p:nvSpPr>
          <p:cNvPr id="7174" name="Text Box 6"/>
          <p:cNvSpPr txBox="1">
            <a:spLocks noChangeArrowheads="1"/>
          </p:cNvSpPr>
          <p:nvPr/>
        </p:nvSpPr>
        <p:spPr bwMode="auto">
          <a:xfrm>
            <a:off x="3363913" y="3568700"/>
            <a:ext cx="2705100" cy="144462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sz="1800">
                <a:cs typeface="Times New Roman" charset="0"/>
              </a:rPr>
              <a:t>Early humans’ discoveries helped them survive, grow in numbers, and spread across the globe.</a:t>
            </a:r>
            <a:endParaRPr lang="en-US" altLang="en-US" sz="1800">
              <a:cs typeface="Times" charset="0"/>
            </a:endParaRPr>
          </a:p>
        </p:txBody>
      </p:sp>
      <p:sp>
        <p:nvSpPr>
          <p:cNvPr id="7178" name="Text Box 10"/>
          <p:cNvSpPr txBox="1">
            <a:spLocks noChangeArrowheads="1"/>
          </p:cNvSpPr>
          <p:nvPr/>
        </p:nvSpPr>
        <p:spPr bwMode="auto">
          <a:xfrm>
            <a:off x="3932238" y="2247900"/>
            <a:ext cx="1311275"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rgbClr val="CC0000"/>
                </a:solidFill>
                <a:latin typeface="Helvetica" charset="0"/>
              </a:rPr>
              <a:t>Overview</a:t>
            </a:r>
            <a:endParaRPr lang="en-US" altLang="en-US" sz="2600" b="1">
              <a:solidFill>
                <a:srgbClr val="CC0000"/>
              </a:solidFill>
              <a:latin typeface="Helvetica" charset="0"/>
            </a:endParaRPr>
          </a:p>
        </p:txBody>
      </p:sp>
      <p:sp>
        <p:nvSpPr>
          <p:cNvPr id="7179" name="Text Box 11"/>
          <p:cNvSpPr txBox="1">
            <a:spLocks noChangeArrowheads="1"/>
          </p:cNvSpPr>
          <p:nvPr/>
        </p:nvSpPr>
        <p:spPr bwMode="auto">
          <a:xfrm>
            <a:off x="904875" y="454025"/>
            <a:ext cx="4448175" cy="9207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F9DB59"/>
                </a:solidFill>
                <a:cs typeface="Times New Roman" charset="0"/>
              </a:rPr>
              <a:t>Human Origins </a:t>
            </a:r>
            <a:br>
              <a:rPr lang="en-US" altLang="en-US" sz="3200" b="1">
                <a:solidFill>
                  <a:srgbClr val="F9DB59"/>
                </a:solidFill>
                <a:cs typeface="Times New Roman" charset="0"/>
              </a:rPr>
            </a:br>
            <a:r>
              <a:rPr lang="en-US" altLang="en-US" sz="3200" b="1">
                <a:solidFill>
                  <a:srgbClr val="F9DB59"/>
                </a:solidFill>
                <a:cs typeface="Times New Roman" charset="0"/>
              </a:rPr>
              <a:t>in Africa</a:t>
            </a:r>
          </a:p>
        </p:txBody>
      </p:sp>
      <p:grpSp>
        <p:nvGrpSpPr>
          <p:cNvPr id="7180" name="Group 12"/>
          <p:cNvGrpSpPr>
            <a:grpSpLocks/>
          </p:cNvGrpSpPr>
          <p:nvPr/>
        </p:nvGrpSpPr>
        <p:grpSpPr bwMode="auto">
          <a:xfrm>
            <a:off x="579438" y="479425"/>
            <a:ext cx="311150" cy="366713"/>
            <a:chOff x="949" y="302"/>
            <a:chExt cx="196" cy="231"/>
          </a:xfrm>
        </p:grpSpPr>
        <p:sp>
          <p:nvSpPr>
            <p:cNvPr id="7181" name="Oval 13"/>
            <p:cNvSpPr>
              <a:spLocks noChangeArrowheads="1"/>
            </p:cNvSpPr>
            <p:nvPr/>
          </p:nvSpPr>
          <p:spPr bwMode="auto">
            <a:xfrm>
              <a:off x="954" y="321"/>
              <a:ext cx="184" cy="184"/>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7182" name="Text Box 14"/>
            <p:cNvSpPr txBox="1">
              <a:spLocks noChangeArrowheads="1"/>
            </p:cNvSpPr>
            <p:nvPr/>
          </p:nvSpPr>
          <p:spPr bwMode="auto">
            <a:xfrm>
              <a:off x="949"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1</a:t>
              </a:r>
              <a:endParaRPr lang="en-US" altLang="en-US" sz="1400"/>
            </a:p>
          </p:txBody>
        </p:sp>
      </p:grpSp>
      <p:sp>
        <p:nvSpPr>
          <p:cNvPr id="7184" name="AutoShape 16">
            <a:hlinkClick r:id="" action="ppaction://hlinkshowjump?jump=nextslide"/>
          </p:cNvPr>
          <p:cNvSpPr>
            <a:spLocks noChangeArrowheads="1"/>
          </p:cNvSpPr>
          <p:nvPr/>
        </p:nvSpPr>
        <p:spPr bwMode="auto">
          <a:xfrm>
            <a:off x="4013200" y="6397625"/>
            <a:ext cx="1143000" cy="2286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774389"/>
                </a:solidFill>
                <a:round/>
                <a:headEnd/>
                <a:tailEnd/>
              </a14:hiddenLine>
            </a:ext>
          </a:extLst>
        </p:spPr>
        <p:txBody>
          <a:bodyPr wrap="none" anchor="ctr"/>
          <a:lstStyle/>
          <a:p>
            <a:pPr algn="ctr"/>
            <a:r>
              <a:rPr lang="en-US" altLang="en-US" sz="1200" b="1">
                <a:solidFill>
                  <a:srgbClr val="3232CA"/>
                </a:solidFill>
                <a:latin typeface="Helvetica" charset="0"/>
              </a:rPr>
              <a:t>Assessment</a:t>
            </a:r>
            <a:endParaRPr lang="en-US" altLang="en-US">
              <a:solidFill>
                <a:srgbClr val="774389"/>
              </a:solidFill>
            </a:endParaRPr>
          </a:p>
        </p:txBody>
      </p:sp>
      <p:sp>
        <p:nvSpPr>
          <p:cNvPr id="7185" name="Text Box 17"/>
          <p:cNvSpPr txBox="1">
            <a:spLocks noChangeArrowheads="1"/>
          </p:cNvSpPr>
          <p:nvPr/>
        </p:nvSpPr>
        <p:spPr bwMode="auto">
          <a:xfrm>
            <a:off x="6580188" y="2347913"/>
            <a:ext cx="2563812" cy="28432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09538" indent="-109538">
              <a:tabLst>
                <a:tab pos="109538" algn="l"/>
              </a:tabLst>
              <a:defRPr sz="2400">
                <a:solidFill>
                  <a:schemeClr val="tx1"/>
                </a:solidFill>
                <a:latin typeface="Times" charset="0"/>
              </a:defRPr>
            </a:lvl1pPr>
            <a:lvl2pPr>
              <a:tabLst>
                <a:tab pos="109538" algn="l"/>
              </a:tabLst>
              <a:defRPr sz="2400">
                <a:solidFill>
                  <a:schemeClr val="tx1"/>
                </a:solidFill>
                <a:latin typeface="Times" charset="0"/>
              </a:defRPr>
            </a:lvl2pPr>
            <a:lvl3pPr>
              <a:tabLst>
                <a:tab pos="109538" algn="l"/>
              </a:tabLst>
              <a:defRPr sz="2400">
                <a:solidFill>
                  <a:schemeClr val="tx1"/>
                </a:solidFill>
                <a:latin typeface="Times" charset="0"/>
              </a:defRPr>
            </a:lvl3pPr>
            <a:lvl4pPr>
              <a:tabLst>
                <a:tab pos="109538" algn="l"/>
              </a:tabLst>
              <a:defRPr sz="2400">
                <a:solidFill>
                  <a:schemeClr val="tx1"/>
                </a:solidFill>
                <a:latin typeface="Times" charset="0"/>
              </a:defRPr>
            </a:lvl4pPr>
            <a:lvl5pPr>
              <a:tabLst>
                <a:tab pos="109538" algn="l"/>
              </a:tabLst>
              <a:defRPr sz="2400">
                <a:solidFill>
                  <a:schemeClr val="tx1"/>
                </a:solidFill>
                <a:latin typeface="Times" charset="0"/>
              </a:defRPr>
            </a:lvl5pPr>
            <a:lvl6pPr eaLnBrk="0" fontAlgn="base" hangingPunct="0">
              <a:spcBef>
                <a:spcPct val="0"/>
              </a:spcBef>
              <a:spcAft>
                <a:spcPct val="0"/>
              </a:spcAft>
              <a:tabLst>
                <a:tab pos="109538" algn="l"/>
              </a:tabLst>
              <a:defRPr sz="2400">
                <a:solidFill>
                  <a:schemeClr val="tx1"/>
                </a:solidFill>
                <a:latin typeface="Times" charset="0"/>
              </a:defRPr>
            </a:lvl6pPr>
            <a:lvl7pPr eaLnBrk="0" fontAlgn="base" hangingPunct="0">
              <a:spcBef>
                <a:spcPct val="0"/>
              </a:spcBef>
              <a:spcAft>
                <a:spcPct val="0"/>
              </a:spcAft>
              <a:tabLst>
                <a:tab pos="109538" algn="l"/>
              </a:tabLst>
              <a:defRPr sz="2400">
                <a:solidFill>
                  <a:schemeClr val="tx1"/>
                </a:solidFill>
                <a:latin typeface="Times" charset="0"/>
              </a:defRPr>
            </a:lvl7pPr>
            <a:lvl8pPr eaLnBrk="0" fontAlgn="base" hangingPunct="0">
              <a:spcBef>
                <a:spcPct val="0"/>
              </a:spcBef>
              <a:spcAft>
                <a:spcPct val="0"/>
              </a:spcAft>
              <a:tabLst>
                <a:tab pos="109538" algn="l"/>
              </a:tabLst>
              <a:defRPr sz="2400">
                <a:solidFill>
                  <a:schemeClr val="tx1"/>
                </a:solidFill>
                <a:latin typeface="Times" charset="0"/>
              </a:defRPr>
            </a:lvl8pPr>
            <a:lvl9pPr eaLnBrk="0" fontAlgn="base" hangingPunct="0">
              <a:spcBef>
                <a:spcPct val="0"/>
              </a:spcBef>
              <a:spcAft>
                <a:spcPct val="0"/>
              </a:spcAft>
              <a:tabLst>
                <a:tab pos="109538" algn="l"/>
              </a:tabLst>
              <a:defRPr sz="2400">
                <a:solidFill>
                  <a:schemeClr val="tx1"/>
                </a:solidFill>
                <a:latin typeface="Times" charset="0"/>
              </a:defRPr>
            </a:lvl9pPr>
          </a:lstStyle>
          <a:p>
            <a:pPr>
              <a:spcBef>
                <a:spcPct val="50000"/>
              </a:spcBef>
            </a:pPr>
            <a:r>
              <a:rPr lang="en-US" altLang="en-US" sz="1800">
                <a:solidFill>
                  <a:srgbClr val="F9DB59"/>
                </a:solidFill>
              </a:rPr>
              <a:t>•</a:t>
            </a:r>
            <a:r>
              <a:rPr lang="en-US" altLang="en-US" sz="1800"/>
              <a:t> </a:t>
            </a:r>
            <a:r>
              <a:rPr lang="en-US" altLang="en-US" sz="1800">
                <a:cs typeface="Times New Roman" charset="0"/>
              </a:rPr>
              <a:t>artifact</a:t>
            </a:r>
            <a:r>
              <a:rPr lang="en-US" altLang="en-US" sz="1800"/>
              <a:t> </a:t>
            </a:r>
          </a:p>
          <a:p>
            <a:pPr>
              <a:spcBef>
                <a:spcPct val="50000"/>
              </a:spcBef>
            </a:pPr>
            <a:r>
              <a:rPr lang="en-US" altLang="en-US" sz="1800">
                <a:solidFill>
                  <a:srgbClr val="F9DB59"/>
                </a:solidFill>
              </a:rPr>
              <a:t>•</a:t>
            </a:r>
            <a:r>
              <a:rPr lang="en-US" altLang="en-US" sz="1800"/>
              <a:t> </a:t>
            </a:r>
            <a:r>
              <a:rPr lang="en-US" altLang="en-US" sz="1800">
                <a:cs typeface="Times New Roman" charset="0"/>
              </a:rPr>
              <a:t>culture</a:t>
            </a:r>
            <a:r>
              <a:rPr lang="en-US" altLang="en-US" sz="1800"/>
              <a:t> </a:t>
            </a:r>
          </a:p>
          <a:p>
            <a:pPr>
              <a:spcBef>
                <a:spcPct val="50000"/>
              </a:spcBef>
            </a:pPr>
            <a:r>
              <a:rPr lang="en-US" altLang="en-US" sz="1800">
                <a:solidFill>
                  <a:srgbClr val="F9DB59"/>
                </a:solidFill>
              </a:rPr>
              <a:t>•</a:t>
            </a:r>
            <a:r>
              <a:rPr lang="en-US" altLang="en-US" sz="1800"/>
              <a:t> </a:t>
            </a:r>
            <a:r>
              <a:rPr lang="en-US" altLang="en-US" sz="1800">
                <a:cs typeface="Times New Roman" charset="0"/>
              </a:rPr>
              <a:t>hominid</a:t>
            </a:r>
            <a:endParaRPr lang="en-US" altLang="en-US" sz="1800"/>
          </a:p>
          <a:p>
            <a:pPr>
              <a:spcBef>
                <a:spcPct val="50000"/>
              </a:spcBef>
            </a:pPr>
            <a:r>
              <a:rPr lang="en-US" altLang="en-US" sz="1800">
                <a:solidFill>
                  <a:srgbClr val="F9DB59"/>
                </a:solidFill>
              </a:rPr>
              <a:t>•</a:t>
            </a:r>
            <a:r>
              <a:rPr lang="en-US" altLang="en-US" sz="1800"/>
              <a:t> </a:t>
            </a:r>
            <a:r>
              <a:rPr lang="en-US" altLang="en-US" sz="1800">
                <a:cs typeface="Times New Roman" charset="0"/>
              </a:rPr>
              <a:t>Paleolithic Age</a:t>
            </a:r>
            <a:endParaRPr lang="en-US" altLang="en-US" sz="1800"/>
          </a:p>
          <a:p>
            <a:pPr>
              <a:spcBef>
                <a:spcPct val="50000"/>
              </a:spcBef>
            </a:pPr>
            <a:r>
              <a:rPr lang="en-US" altLang="en-US" sz="1800">
                <a:solidFill>
                  <a:srgbClr val="F9DB59"/>
                </a:solidFill>
              </a:rPr>
              <a:t>•</a:t>
            </a:r>
            <a:r>
              <a:rPr lang="en-US" altLang="en-US" sz="1800"/>
              <a:t> </a:t>
            </a:r>
            <a:r>
              <a:rPr lang="en-US" altLang="en-US" sz="1800">
                <a:cs typeface="Times New Roman" charset="0"/>
              </a:rPr>
              <a:t>Neolithic Age</a:t>
            </a:r>
            <a:endParaRPr lang="en-US" altLang="en-US" sz="1800"/>
          </a:p>
          <a:p>
            <a:pPr>
              <a:spcBef>
                <a:spcPct val="50000"/>
              </a:spcBef>
            </a:pPr>
            <a:r>
              <a:rPr lang="en-US" altLang="en-US" sz="1800">
                <a:solidFill>
                  <a:srgbClr val="F9DB59"/>
                </a:solidFill>
              </a:rPr>
              <a:t>•</a:t>
            </a:r>
            <a:r>
              <a:rPr lang="en-US" altLang="en-US" sz="1800"/>
              <a:t> </a:t>
            </a:r>
            <a:r>
              <a:rPr lang="en-US" altLang="en-US" sz="1800">
                <a:cs typeface="Times New Roman" charset="0"/>
              </a:rPr>
              <a:t>technology</a:t>
            </a:r>
            <a:endParaRPr lang="en-US" altLang="en-US" sz="1800"/>
          </a:p>
          <a:p>
            <a:pPr>
              <a:spcBef>
                <a:spcPct val="50000"/>
              </a:spcBef>
            </a:pPr>
            <a:r>
              <a:rPr lang="en-US" altLang="en-US" sz="1800">
                <a:solidFill>
                  <a:srgbClr val="F9DB59"/>
                </a:solidFill>
              </a:rPr>
              <a:t>•</a:t>
            </a:r>
            <a:r>
              <a:rPr lang="en-US" altLang="en-US" sz="1800"/>
              <a:t> </a:t>
            </a:r>
            <a:r>
              <a:rPr lang="en-US" altLang="en-US" sz="1800" i="1">
                <a:cs typeface="Times New Roman" charset="0"/>
              </a:rPr>
              <a:t>Homo sapiens</a:t>
            </a:r>
            <a:r>
              <a:rPr lang="en-US" altLang="en-US" sz="1800"/>
              <a:t> </a:t>
            </a:r>
          </a:p>
        </p:txBody>
      </p:sp>
      <p:grpSp>
        <p:nvGrpSpPr>
          <p:cNvPr id="7191" name="Group 23"/>
          <p:cNvGrpSpPr>
            <a:grpSpLocks/>
          </p:cNvGrpSpPr>
          <p:nvPr/>
        </p:nvGrpSpPr>
        <p:grpSpPr bwMode="auto">
          <a:xfrm>
            <a:off x="6553200" y="2019300"/>
            <a:ext cx="1714500" cy="327025"/>
            <a:chOff x="4128" y="1272"/>
            <a:chExt cx="1080" cy="206"/>
          </a:xfrm>
        </p:grpSpPr>
        <p:sp>
          <p:nvSpPr>
            <p:cNvPr id="7183" name="Text Box 15"/>
            <p:cNvSpPr txBox="1">
              <a:spLocks noChangeArrowheads="1"/>
            </p:cNvSpPr>
            <p:nvPr/>
          </p:nvSpPr>
          <p:spPr bwMode="auto">
            <a:xfrm>
              <a:off x="4145" y="1286"/>
              <a:ext cx="1056" cy="19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solidFill>
                    <a:srgbClr val="5F5F5F"/>
                  </a:solidFill>
                  <a:latin typeface="Helvetica" charset="0"/>
                </a:rPr>
                <a:t>TERMS &amp; NAMES</a:t>
              </a:r>
              <a:endParaRPr lang="en-US" altLang="en-US" sz="1600" b="1">
                <a:solidFill>
                  <a:srgbClr val="CC0000"/>
                </a:solidFill>
                <a:latin typeface="Helvetica" charset="0"/>
              </a:endParaRPr>
            </a:p>
          </p:txBody>
        </p:sp>
        <p:sp>
          <p:nvSpPr>
            <p:cNvPr id="7190" name="AutoShape 22"/>
            <p:cNvSpPr>
              <a:spLocks noChangeArrowheads="1"/>
            </p:cNvSpPr>
            <p:nvPr/>
          </p:nvSpPr>
          <p:spPr bwMode="auto">
            <a:xfrm>
              <a:off x="4128" y="1272"/>
              <a:ext cx="1080" cy="190"/>
            </a:xfrm>
            <a:prstGeom prst="roundRect">
              <a:avLst>
                <a:gd name="adj" fmla="val 16667"/>
              </a:avLst>
            </a:prstGeom>
            <a:noFill/>
            <a:ln w="25400">
              <a:solidFill>
                <a:srgbClr val="FBE481"/>
              </a:solidFill>
              <a:round/>
              <a:headEnd/>
              <a:tailEnd/>
            </a:ln>
            <a:effectLst/>
            <a:extLst>
              <a:ext uri="{909E8E84-426E-40DD-AFC4-6F175D3DCCD1}">
                <a14:hiddenFill xmlns:a14="http://schemas.microsoft.com/office/drawing/2010/main">
                  <a:solidFill>
                    <a:srgbClr val="FBE48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94" name="AutoShape 26">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chemeClr val="bg1"/>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95" name="Text Box 27">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chemeClr val="bg1"/>
                </a:solidFill>
                <a:latin typeface="Helvetica" charset="0"/>
              </a:rPr>
              <a:t>HOME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afterEffect">
                                  <p:stCondLst>
                                    <p:cond delay="0"/>
                                  </p:stCondLst>
                                  <p:childTnLst>
                                    <p:set>
                                      <p:cBhvr>
                                        <p:cTn id="6" dur="1" fill="hold">
                                          <p:stCondLst>
                                            <p:cond delay="0"/>
                                          </p:stCondLst>
                                        </p:cTn>
                                        <p:tgtEl>
                                          <p:spTgt spid="7192"/>
                                        </p:tgtEl>
                                        <p:attrNameLst>
                                          <p:attrName>style.visibility</p:attrName>
                                        </p:attrNameLst>
                                      </p:cBhvr>
                                      <p:to>
                                        <p:strVal val="visible"/>
                                      </p:to>
                                    </p:set>
                                    <p:animEffect transition="in" filter="wipe(up)">
                                      <p:cBhvr>
                                        <p:cTn id="7" dur="500"/>
                                        <p:tgtEl>
                                          <p:spTgt spid="7192"/>
                                        </p:tgtEl>
                                      </p:cBhvr>
                                    </p:animEffect>
                                  </p:childTnLst>
                                </p:cTn>
                              </p:par>
                            </p:childTnLst>
                          </p:cTn>
                        </p:par>
                        <p:par>
                          <p:cTn id="8" fill="hold" nodeType="afterGroup">
                            <p:stCondLst>
                              <p:cond delay="500"/>
                            </p:stCondLst>
                            <p:childTnLst>
                              <p:par>
                                <p:cTn id="9" presetID="22" presetClass="entr" presetSubtype="1" fill="hold" grpId="0" nodeType="afterEffect">
                                  <p:stCondLst>
                                    <p:cond delay="500"/>
                                  </p:stCondLst>
                                  <p:childTnLst>
                                    <p:set>
                                      <p:cBhvr>
                                        <p:cTn id="10" dur="1" fill="hold">
                                          <p:stCondLst>
                                            <p:cond delay="0"/>
                                          </p:stCondLst>
                                        </p:cTn>
                                        <p:tgtEl>
                                          <p:spTgt spid="7173"/>
                                        </p:tgtEl>
                                        <p:attrNameLst>
                                          <p:attrName>style.visibility</p:attrName>
                                        </p:attrNameLst>
                                      </p:cBhvr>
                                      <p:to>
                                        <p:strVal val="visible"/>
                                      </p:to>
                                    </p:set>
                                    <p:animEffect transition="in" filter="wipe(up)">
                                      <p:cBhvr>
                                        <p:cTn id="11" dur="500"/>
                                        <p:tgtEl>
                                          <p:spTgt spid="717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7171"/>
                                        </p:tgtEl>
                                        <p:attrNameLst>
                                          <p:attrName>style.visibility</p:attrName>
                                        </p:attrNameLst>
                                      </p:cBhvr>
                                      <p:to>
                                        <p:strVal val="visible"/>
                                      </p:to>
                                    </p:set>
                                    <p:animEffect transition="in" filter="wipe(up)">
                                      <p:cBhvr>
                                        <p:cTn id="16" dur="500"/>
                                        <p:tgtEl>
                                          <p:spTgt spid="7171"/>
                                        </p:tgtEl>
                                      </p:cBhvr>
                                    </p:animEffect>
                                  </p:childTnLst>
                                </p:cTn>
                              </p:par>
                            </p:childTnLst>
                          </p:cTn>
                        </p:par>
                        <p:par>
                          <p:cTn id="17" fill="hold" nodeType="afterGroup">
                            <p:stCondLst>
                              <p:cond delay="500"/>
                            </p:stCondLst>
                            <p:childTnLst>
                              <p:par>
                                <p:cTn id="18" presetID="22" presetClass="entr" presetSubtype="1" fill="hold" grpId="0" nodeType="afterEffect">
                                  <p:stCondLst>
                                    <p:cond delay="500"/>
                                  </p:stCondLst>
                                  <p:childTnLst>
                                    <p:set>
                                      <p:cBhvr>
                                        <p:cTn id="19" dur="1" fill="hold">
                                          <p:stCondLst>
                                            <p:cond delay="0"/>
                                          </p:stCondLst>
                                        </p:cTn>
                                        <p:tgtEl>
                                          <p:spTgt spid="7174"/>
                                        </p:tgtEl>
                                        <p:attrNameLst>
                                          <p:attrName>style.visibility</p:attrName>
                                        </p:attrNameLst>
                                      </p:cBhvr>
                                      <p:to>
                                        <p:strVal val="visible"/>
                                      </p:to>
                                    </p:set>
                                    <p:animEffect transition="in" filter="wipe(up)">
                                      <p:cBhvr>
                                        <p:cTn id="20" dur="500"/>
                                        <p:tgtEl>
                                          <p:spTgt spid="717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1" fill="hold" nodeType="clickEffect">
                                  <p:stCondLst>
                                    <p:cond delay="0"/>
                                  </p:stCondLst>
                                  <p:childTnLst>
                                    <p:set>
                                      <p:cBhvr>
                                        <p:cTn id="24" dur="1" fill="hold">
                                          <p:stCondLst>
                                            <p:cond delay="0"/>
                                          </p:stCondLst>
                                        </p:cTn>
                                        <p:tgtEl>
                                          <p:spTgt spid="7191"/>
                                        </p:tgtEl>
                                        <p:attrNameLst>
                                          <p:attrName>style.visibility</p:attrName>
                                        </p:attrNameLst>
                                      </p:cBhvr>
                                      <p:to>
                                        <p:strVal val="visible"/>
                                      </p:to>
                                    </p:set>
                                    <p:animEffect transition="in" filter="wipe(up)">
                                      <p:cBhvr>
                                        <p:cTn id="25" dur="500"/>
                                        <p:tgtEl>
                                          <p:spTgt spid="7191"/>
                                        </p:tgtEl>
                                      </p:cBhvr>
                                    </p:animEffect>
                                  </p:childTnLst>
                                </p:cTn>
                              </p:par>
                            </p:childTnLst>
                          </p:cTn>
                        </p:par>
                        <p:par>
                          <p:cTn id="26" fill="hold" nodeType="afterGroup">
                            <p:stCondLst>
                              <p:cond delay="500"/>
                            </p:stCondLst>
                            <p:childTnLst>
                              <p:par>
                                <p:cTn id="27" presetID="22" presetClass="entr" presetSubtype="1" fill="hold" grpId="0" nodeType="afterEffect">
                                  <p:stCondLst>
                                    <p:cond delay="500"/>
                                  </p:stCondLst>
                                  <p:childTnLst>
                                    <p:set>
                                      <p:cBhvr>
                                        <p:cTn id="28" dur="1" fill="hold">
                                          <p:stCondLst>
                                            <p:cond delay="0"/>
                                          </p:stCondLst>
                                        </p:cTn>
                                        <p:tgtEl>
                                          <p:spTgt spid="7185"/>
                                        </p:tgtEl>
                                        <p:attrNameLst>
                                          <p:attrName>style.visibility</p:attrName>
                                        </p:attrNameLst>
                                      </p:cBhvr>
                                      <p:to>
                                        <p:strVal val="visible"/>
                                      </p:to>
                                    </p:set>
                                    <p:animEffect transition="in" filter="wipe(up)">
                                      <p:cBhvr>
                                        <p:cTn id="29" dur="500"/>
                                        <p:tgtEl>
                                          <p:spTgt spid="7185"/>
                                        </p:tgtEl>
                                      </p:cBhvr>
                                    </p:animEffect>
                                  </p:childTnLst>
                                </p:cTn>
                              </p:par>
                            </p:childTnLst>
                          </p:cTn>
                        </p:par>
                        <p:par>
                          <p:cTn id="30" fill="hold" nodeType="afterGroup">
                            <p:stCondLst>
                              <p:cond delay="1500"/>
                            </p:stCondLst>
                            <p:childTnLst>
                              <p:par>
                                <p:cTn id="31" presetID="23" presetClass="entr" presetSubtype="272" fill="hold" grpId="0" nodeType="afterEffect">
                                  <p:stCondLst>
                                    <p:cond delay="500"/>
                                  </p:stCondLst>
                                  <p:childTnLst>
                                    <p:set>
                                      <p:cBhvr>
                                        <p:cTn id="32" dur="1" fill="hold">
                                          <p:stCondLst>
                                            <p:cond delay="0"/>
                                          </p:stCondLst>
                                        </p:cTn>
                                        <p:tgtEl>
                                          <p:spTgt spid="7184"/>
                                        </p:tgtEl>
                                        <p:attrNameLst>
                                          <p:attrName>style.visibility</p:attrName>
                                        </p:attrNameLst>
                                      </p:cBhvr>
                                      <p:to>
                                        <p:strVal val="visible"/>
                                      </p:to>
                                    </p:set>
                                    <p:anim calcmode="lin" valueType="num">
                                      <p:cBhvr>
                                        <p:cTn id="33" dur="500" fill="hold"/>
                                        <p:tgtEl>
                                          <p:spTgt spid="7184"/>
                                        </p:tgtEl>
                                        <p:attrNameLst>
                                          <p:attrName>ppt_w</p:attrName>
                                        </p:attrNameLst>
                                      </p:cBhvr>
                                      <p:tavLst>
                                        <p:tav tm="0">
                                          <p:val>
                                            <p:strVal val="2/3*#ppt_w"/>
                                          </p:val>
                                        </p:tav>
                                        <p:tav tm="100000">
                                          <p:val>
                                            <p:strVal val="#ppt_w"/>
                                          </p:val>
                                        </p:tav>
                                      </p:tavLst>
                                    </p:anim>
                                    <p:anim calcmode="lin" valueType="num">
                                      <p:cBhvr>
                                        <p:cTn id="34" dur="500" fill="hold"/>
                                        <p:tgtEl>
                                          <p:spTgt spid="7184"/>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autoUpdateAnimBg="0"/>
      <p:bldP spid="7173" grpId="0" autoUpdateAnimBg="0"/>
      <p:bldP spid="7174" grpId="0" autoUpdateAnimBg="0"/>
      <p:bldP spid="7184" grpId="0" animBg="1" autoUpdateAnimBg="0"/>
      <p:bldP spid="718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242" name="Group 50"/>
          <p:cNvGrpSpPr>
            <a:grpSpLocks/>
          </p:cNvGrpSpPr>
          <p:nvPr/>
        </p:nvGrpSpPr>
        <p:grpSpPr bwMode="auto">
          <a:xfrm>
            <a:off x="0" y="0"/>
            <a:ext cx="9144000" cy="1873250"/>
            <a:chOff x="0" y="0"/>
            <a:chExt cx="5760" cy="1180"/>
          </a:xfrm>
        </p:grpSpPr>
        <p:sp>
          <p:nvSpPr>
            <p:cNvPr id="8243" name="Rectangle 51"/>
            <p:cNvSpPr>
              <a:spLocks noChangeArrowheads="1"/>
            </p:cNvSpPr>
            <p:nvPr/>
          </p:nvSpPr>
          <p:spPr bwMode="auto">
            <a:xfrm>
              <a:off x="0" y="1094"/>
              <a:ext cx="5760" cy="86"/>
            </a:xfrm>
            <a:prstGeom prst="rect">
              <a:avLst/>
            </a:prstGeom>
            <a:gradFill rotWithShape="0">
              <a:gsLst>
                <a:gs pos="0">
                  <a:srgbClr val="005782"/>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4" name="Rectangle 52"/>
            <p:cNvSpPr>
              <a:spLocks noChangeArrowheads="1"/>
            </p:cNvSpPr>
            <p:nvPr/>
          </p:nvSpPr>
          <p:spPr bwMode="auto">
            <a:xfrm>
              <a:off x="0" y="0"/>
              <a:ext cx="5760" cy="1094"/>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12" name="Text Box 20"/>
          <p:cNvSpPr txBox="1">
            <a:spLocks noChangeArrowheads="1"/>
          </p:cNvSpPr>
          <p:nvPr/>
        </p:nvSpPr>
        <p:spPr bwMode="auto">
          <a:xfrm>
            <a:off x="1982788" y="2678113"/>
            <a:ext cx="5670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cs typeface="Times" charset="0"/>
              </a:rPr>
              <a:t>1. </a:t>
            </a:r>
            <a:r>
              <a:rPr lang="en-US" altLang="en-US" sz="1800"/>
              <a:t>Look at the graphic to help organize your thoughts. List </a:t>
            </a:r>
          </a:p>
          <a:p>
            <a:pPr>
              <a:buFont typeface="Times" charset="0"/>
              <a:buNone/>
            </a:pPr>
            <a:r>
              <a:rPr lang="en-US" altLang="en-US" sz="1800"/>
              <a:t>the advances, discoveries, and inventions of hominids. </a:t>
            </a:r>
          </a:p>
        </p:txBody>
      </p:sp>
      <p:sp>
        <p:nvSpPr>
          <p:cNvPr id="8216" name="Text Box 24"/>
          <p:cNvSpPr txBox="1">
            <a:spLocks noChangeArrowheads="1"/>
          </p:cNvSpPr>
          <p:nvPr/>
        </p:nvSpPr>
        <p:spPr bwMode="auto">
          <a:xfrm>
            <a:off x="904875" y="454025"/>
            <a:ext cx="4448175" cy="9207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F9DB59"/>
                </a:solidFill>
                <a:cs typeface="Times New Roman" charset="0"/>
              </a:rPr>
              <a:t>Human Origins </a:t>
            </a:r>
            <a:br>
              <a:rPr lang="en-US" altLang="en-US" sz="3200" b="1">
                <a:solidFill>
                  <a:srgbClr val="F9DB59"/>
                </a:solidFill>
                <a:cs typeface="Times New Roman" charset="0"/>
              </a:rPr>
            </a:br>
            <a:r>
              <a:rPr lang="en-US" altLang="en-US" sz="3200" b="1">
                <a:solidFill>
                  <a:srgbClr val="F9DB59"/>
                </a:solidFill>
                <a:cs typeface="Times New Roman" charset="0"/>
              </a:rPr>
              <a:t>in Africa</a:t>
            </a:r>
          </a:p>
        </p:txBody>
      </p:sp>
      <p:grpSp>
        <p:nvGrpSpPr>
          <p:cNvPr id="8217" name="Group 25"/>
          <p:cNvGrpSpPr>
            <a:grpSpLocks/>
          </p:cNvGrpSpPr>
          <p:nvPr/>
        </p:nvGrpSpPr>
        <p:grpSpPr bwMode="auto">
          <a:xfrm>
            <a:off x="579438" y="479425"/>
            <a:ext cx="311150" cy="366713"/>
            <a:chOff x="949" y="302"/>
            <a:chExt cx="196" cy="231"/>
          </a:xfrm>
        </p:grpSpPr>
        <p:sp>
          <p:nvSpPr>
            <p:cNvPr id="8218" name="Oval 26"/>
            <p:cNvSpPr>
              <a:spLocks noChangeArrowheads="1"/>
            </p:cNvSpPr>
            <p:nvPr/>
          </p:nvSpPr>
          <p:spPr bwMode="auto">
            <a:xfrm>
              <a:off x="954" y="321"/>
              <a:ext cx="184" cy="184"/>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8219" name="Text Box 27"/>
            <p:cNvSpPr txBox="1">
              <a:spLocks noChangeArrowheads="1"/>
            </p:cNvSpPr>
            <p:nvPr/>
          </p:nvSpPr>
          <p:spPr bwMode="auto">
            <a:xfrm>
              <a:off x="949"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1</a:t>
              </a:r>
              <a:endParaRPr lang="en-US" altLang="en-US" sz="1400"/>
            </a:p>
          </p:txBody>
        </p:sp>
      </p:grpSp>
      <p:grpSp>
        <p:nvGrpSpPr>
          <p:cNvPr id="8220" name="Group 28"/>
          <p:cNvGrpSpPr>
            <a:grpSpLocks/>
          </p:cNvGrpSpPr>
          <p:nvPr/>
        </p:nvGrpSpPr>
        <p:grpSpPr bwMode="auto">
          <a:xfrm>
            <a:off x="1954213" y="2190750"/>
            <a:ext cx="5260975" cy="400050"/>
            <a:chOff x="1231" y="1380"/>
            <a:chExt cx="3314" cy="252"/>
          </a:xfrm>
        </p:grpSpPr>
        <p:sp>
          <p:nvSpPr>
            <p:cNvPr id="8221" name="AutoShape 29"/>
            <p:cNvSpPr>
              <a:spLocks noChangeArrowheads="1"/>
            </p:cNvSpPr>
            <p:nvPr/>
          </p:nvSpPr>
          <p:spPr bwMode="auto">
            <a:xfrm>
              <a:off x="1231" y="1406"/>
              <a:ext cx="3314" cy="190"/>
            </a:xfrm>
            <a:prstGeom prst="roundRect">
              <a:avLst>
                <a:gd name="adj" fmla="val 16667"/>
              </a:avLst>
            </a:prstGeom>
            <a:solidFill>
              <a:srgbClr val="F9DB59"/>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2" name="Oval 30"/>
            <p:cNvSpPr>
              <a:spLocks noChangeArrowheads="1"/>
            </p:cNvSpPr>
            <p:nvPr/>
          </p:nvSpPr>
          <p:spPr bwMode="auto">
            <a:xfrm>
              <a:off x="2767" y="1380"/>
              <a:ext cx="241" cy="241"/>
            </a:xfrm>
            <a:prstGeom prst="ellipse">
              <a:avLst/>
            </a:prstGeom>
            <a:solidFill>
              <a:srgbClr val="3232CA"/>
            </a:solidFill>
            <a:ln>
              <a:noFill/>
            </a:ln>
            <a:effectLst/>
            <a:extLst>
              <a:ext uri="{91240B29-F687-4F45-9708-019B960494DF}">
                <a14:hiddenLine xmlns:a14="http://schemas.microsoft.com/office/drawing/2010/main" w="38100">
                  <a:solidFill>
                    <a:srgbClr val="3EACC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23" name="Text Box 31"/>
            <p:cNvSpPr txBox="1">
              <a:spLocks noChangeArrowheads="1"/>
            </p:cNvSpPr>
            <p:nvPr/>
          </p:nvSpPr>
          <p:spPr bwMode="auto">
            <a:xfrm>
              <a:off x="2241" y="1414"/>
              <a:ext cx="519" cy="19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Section</a:t>
              </a:r>
              <a:endParaRPr lang="en-US" altLang="en-US" sz="1400" b="1">
                <a:solidFill>
                  <a:srgbClr val="18B0B4"/>
                </a:solidFill>
                <a:latin typeface="Helvetica" charset="0"/>
              </a:endParaRPr>
            </a:p>
          </p:txBody>
        </p:sp>
        <p:sp>
          <p:nvSpPr>
            <p:cNvPr id="8224" name="Text Box 32"/>
            <p:cNvSpPr txBox="1">
              <a:spLocks noChangeArrowheads="1"/>
            </p:cNvSpPr>
            <p:nvPr/>
          </p:nvSpPr>
          <p:spPr bwMode="auto">
            <a:xfrm>
              <a:off x="2787" y="1382"/>
              <a:ext cx="205" cy="2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chemeClr val="bg1"/>
                  </a:solidFill>
                  <a:latin typeface="Helvetica" charset="0"/>
                </a:rPr>
                <a:t>1</a:t>
              </a:r>
              <a:endParaRPr lang="en-US" altLang="en-US" sz="1400"/>
            </a:p>
          </p:txBody>
        </p:sp>
        <p:sp>
          <p:nvSpPr>
            <p:cNvPr id="8225" name="Text Box 33"/>
            <p:cNvSpPr txBox="1">
              <a:spLocks noChangeArrowheads="1"/>
            </p:cNvSpPr>
            <p:nvPr/>
          </p:nvSpPr>
          <p:spPr bwMode="auto">
            <a:xfrm>
              <a:off x="3001" y="1414"/>
              <a:ext cx="774" cy="192"/>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Assessment</a:t>
              </a:r>
            </a:p>
          </p:txBody>
        </p:sp>
      </p:grpSp>
      <p:sp>
        <p:nvSpPr>
          <p:cNvPr id="8233" name="Text Box 41"/>
          <p:cNvSpPr txBox="1">
            <a:spLocks noChangeArrowheads="1"/>
          </p:cNvSpPr>
          <p:nvPr/>
        </p:nvSpPr>
        <p:spPr bwMode="auto">
          <a:xfrm>
            <a:off x="7654925" y="6348413"/>
            <a:ext cx="13255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b="1" i="1"/>
              <a:t>continued . . .</a:t>
            </a:r>
            <a:endParaRPr lang="en-US" altLang="en-US" sz="1600" b="1"/>
          </a:p>
        </p:txBody>
      </p:sp>
      <p:sp>
        <p:nvSpPr>
          <p:cNvPr id="8239" name="AutoShape 47">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chemeClr val="bg1"/>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40" name="Text Box 48">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chemeClr val="bg1"/>
                </a:solidFill>
                <a:latin typeface="Helvetica" charset="0"/>
              </a:rPr>
              <a:t>HOME</a:t>
            </a:r>
          </a:p>
        </p:txBody>
      </p:sp>
      <p:grpSp>
        <p:nvGrpSpPr>
          <p:cNvPr id="8284" name="Group 92"/>
          <p:cNvGrpSpPr>
            <a:grpSpLocks/>
          </p:cNvGrpSpPr>
          <p:nvPr/>
        </p:nvGrpSpPr>
        <p:grpSpPr bwMode="auto">
          <a:xfrm>
            <a:off x="685800" y="3581400"/>
            <a:ext cx="7696200" cy="2362200"/>
            <a:chOff x="432" y="2256"/>
            <a:chExt cx="4848" cy="1488"/>
          </a:xfrm>
        </p:grpSpPr>
        <p:grpSp>
          <p:nvGrpSpPr>
            <p:cNvPr id="8270" name="Group 78"/>
            <p:cNvGrpSpPr>
              <a:grpSpLocks/>
            </p:cNvGrpSpPr>
            <p:nvPr/>
          </p:nvGrpSpPr>
          <p:grpSpPr bwMode="auto">
            <a:xfrm>
              <a:off x="432" y="2256"/>
              <a:ext cx="4848" cy="1488"/>
              <a:chOff x="624" y="2256"/>
              <a:chExt cx="4560" cy="1344"/>
            </a:xfrm>
          </p:grpSpPr>
          <p:sp>
            <p:nvSpPr>
              <p:cNvPr id="8271" name="Line 79"/>
              <p:cNvSpPr>
                <a:spLocks noChangeShapeType="1"/>
              </p:cNvSpPr>
              <p:nvPr/>
            </p:nvSpPr>
            <p:spPr bwMode="auto">
              <a:xfrm>
                <a:off x="4032" y="2274"/>
                <a:ext cx="0" cy="1309"/>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2" name="Rectangle 80"/>
              <p:cNvSpPr>
                <a:spLocks noChangeArrowheads="1"/>
              </p:cNvSpPr>
              <p:nvPr/>
            </p:nvSpPr>
            <p:spPr bwMode="auto">
              <a:xfrm>
                <a:off x="2880" y="2256"/>
                <a:ext cx="2304" cy="1344"/>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3" name="Rectangle 81"/>
              <p:cNvSpPr>
                <a:spLocks noChangeArrowheads="1"/>
              </p:cNvSpPr>
              <p:nvPr/>
            </p:nvSpPr>
            <p:spPr bwMode="auto">
              <a:xfrm>
                <a:off x="624" y="2256"/>
                <a:ext cx="2256" cy="1344"/>
              </a:xfrm>
              <a:prstGeom prst="rect">
                <a:avLst/>
              </a:prstGeom>
              <a:noFill/>
              <a:ln w="19050">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4" name="Line 82"/>
              <p:cNvSpPr>
                <a:spLocks noChangeShapeType="1"/>
              </p:cNvSpPr>
              <p:nvPr/>
            </p:nvSpPr>
            <p:spPr bwMode="auto">
              <a:xfrm>
                <a:off x="1728" y="2256"/>
                <a:ext cx="0" cy="1344"/>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75" name="Line 83"/>
              <p:cNvSpPr>
                <a:spLocks noChangeShapeType="1"/>
              </p:cNvSpPr>
              <p:nvPr/>
            </p:nvSpPr>
            <p:spPr bwMode="auto">
              <a:xfrm>
                <a:off x="624" y="2640"/>
                <a:ext cx="4560"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8276" name="Text Box 84"/>
            <p:cNvSpPr txBox="1">
              <a:spLocks noChangeArrowheads="1"/>
            </p:cNvSpPr>
            <p:nvPr/>
          </p:nvSpPr>
          <p:spPr bwMode="auto">
            <a:xfrm>
              <a:off x="464" y="2400"/>
              <a:ext cx="1120"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latin typeface="Helvetica" charset="0"/>
                </a:rPr>
                <a:t>Australopithecines</a:t>
              </a:r>
            </a:p>
          </p:txBody>
        </p:sp>
        <p:sp>
          <p:nvSpPr>
            <p:cNvPr id="8277" name="Text Box 85"/>
            <p:cNvSpPr txBox="1">
              <a:spLocks noChangeArrowheads="1"/>
            </p:cNvSpPr>
            <p:nvPr/>
          </p:nvSpPr>
          <p:spPr bwMode="auto">
            <a:xfrm>
              <a:off x="1779" y="2400"/>
              <a:ext cx="861"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i="1">
                  <a:latin typeface="Helvetica" charset="0"/>
                </a:rPr>
                <a:t>Homo erectus</a:t>
              </a:r>
            </a:p>
          </p:txBody>
        </p:sp>
        <p:sp>
          <p:nvSpPr>
            <p:cNvPr id="8278" name="Text Box 86"/>
            <p:cNvSpPr txBox="1">
              <a:spLocks noChangeArrowheads="1"/>
            </p:cNvSpPr>
            <p:nvPr/>
          </p:nvSpPr>
          <p:spPr bwMode="auto">
            <a:xfrm>
              <a:off x="2969" y="2400"/>
              <a:ext cx="823"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latin typeface="Helvetica" charset="0"/>
                </a:rPr>
                <a:t>Neanderthals</a:t>
              </a:r>
            </a:p>
          </p:txBody>
        </p:sp>
        <p:sp>
          <p:nvSpPr>
            <p:cNvPr id="8279" name="Text Box 87"/>
            <p:cNvSpPr txBox="1">
              <a:spLocks noChangeArrowheads="1"/>
            </p:cNvSpPr>
            <p:nvPr/>
          </p:nvSpPr>
          <p:spPr bwMode="auto">
            <a:xfrm>
              <a:off x="4220" y="2400"/>
              <a:ext cx="835"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400" b="1">
                  <a:latin typeface="Helvetica" charset="0"/>
                </a:rPr>
                <a:t>Cro-Magnons</a:t>
              </a:r>
            </a:p>
          </p:txBody>
        </p:sp>
      </p:grpSp>
      <p:sp>
        <p:nvSpPr>
          <p:cNvPr id="8280" name="Text Box 88"/>
          <p:cNvSpPr txBox="1">
            <a:spLocks noChangeArrowheads="1"/>
          </p:cNvSpPr>
          <p:nvPr/>
        </p:nvSpPr>
        <p:spPr bwMode="auto">
          <a:xfrm>
            <a:off x="838200" y="4648200"/>
            <a:ext cx="156845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1400">
                <a:latin typeface="Helvetica" charset="0"/>
              </a:rPr>
              <a:t>Upright walking, opposable thumb</a:t>
            </a:r>
          </a:p>
        </p:txBody>
      </p:sp>
      <p:sp>
        <p:nvSpPr>
          <p:cNvPr id="8281" name="Text Box 89"/>
          <p:cNvSpPr txBox="1">
            <a:spLocks noChangeArrowheads="1"/>
          </p:cNvSpPr>
          <p:nvPr/>
        </p:nvSpPr>
        <p:spPr bwMode="auto">
          <a:xfrm>
            <a:off x="2708275" y="4648200"/>
            <a:ext cx="1635125"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1400">
                <a:latin typeface="Helvetica" charset="0"/>
              </a:rPr>
              <a:t>Toolmaking, mastery of fire, language</a:t>
            </a:r>
          </a:p>
        </p:txBody>
      </p:sp>
      <p:sp>
        <p:nvSpPr>
          <p:cNvPr id="8282" name="Text Box 90"/>
          <p:cNvSpPr txBox="1">
            <a:spLocks noChangeArrowheads="1"/>
          </p:cNvSpPr>
          <p:nvPr/>
        </p:nvSpPr>
        <p:spPr bwMode="auto">
          <a:xfrm>
            <a:off x="4648200" y="4648200"/>
            <a:ext cx="1662113"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1400">
                <a:latin typeface="Helvetica" charset="0"/>
              </a:rPr>
              <a:t>Burial rights, care of their disabled, building of shelters</a:t>
            </a:r>
          </a:p>
        </p:txBody>
      </p:sp>
      <p:sp>
        <p:nvSpPr>
          <p:cNvPr id="8283" name="Text Box 91"/>
          <p:cNvSpPr txBox="1">
            <a:spLocks noChangeArrowheads="1"/>
          </p:cNvSpPr>
          <p:nvPr/>
        </p:nvSpPr>
        <p:spPr bwMode="auto">
          <a:xfrm>
            <a:off x="6477000" y="4648200"/>
            <a:ext cx="18288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altLang="en-US" sz="1400">
                <a:latin typeface="Helvetica" charset="0"/>
              </a:rPr>
              <a:t>Advanced hunting and language skills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8212"/>
                                        </p:tgtEl>
                                        <p:attrNameLst>
                                          <p:attrName>style.visibility</p:attrName>
                                        </p:attrNameLst>
                                      </p:cBhvr>
                                      <p:to>
                                        <p:strVal val="visible"/>
                                      </p:to>
                                    </p:set>
                                    <p:animEffect transition="in" filter="wipe(left)">
                                      <p:cBhvr>
                                        <p:cTn id="7" dur="500"/>
                                        <p:tgtEl>
                                          <p:spTgt spid="8212"/>
                                        </p:tgtEl>
                                      </p:cBhvr>
                                    </p:animEffect>
                                  </p:childTnLst>
                                </p:cTn>
                              </p:par>
                            </p:childTnLst>
                          </p:cTn>
                        </p:par>
                        <p:par>
                          <p:cTn id="8" fill="hold" nodeType="afterGroup">
                            <p:stCondLst>
                              <p:cond delay="1000"/>
                            </p:stCondLst>
                            <p:childTnLst>
                              <p:par>
                                <p:cTn id="9" presetID="22" presetClass="entr" presetSubtype="1" fill="hold" nodeType="afterEffect">
                                  <p:stCondLst>
                                    <p:cond delay="1000"/>
                                  </p:stCondLst>
                                  <p:childTnLst>
                                    <p:set>
                                      <p:cBhvr>
                                        <p:cTn id="10" dur="1" fill="hold">
                                          <p:stCondLst>
                                            <p:cond delay="0"/>
                                          </p:stCondLst>
                                        </p:cTn>
                                        <p:tgtEl>
                                          <p:spTgt spid="8284"/>
                                        </p:tgtEl>
                                        <p:attrNameLst>
                                          <p:attrName>style.visibility</p:attrName>
                                        </p:attrNameLst>
                                      </p:cBhvr>
                                      <p:to>
                                        <p:strVal val="visible"/>
                                      </p:to>
                                    </p:set>
                                    <p:animEffect transition="in" filter="wipe(up)">
                                      <p:cBhvr>
                                        <p:cTn id="11" dur="500"/>
                                        <p:tgtEl>
                                          <p:spTgt spid="828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8280"/>
                                        </p:tgtEl>
                                        <p:attrNameLst>
                                          <p:attrName>style.visibility</p:attrName>
                                        </p:attrNameLst>
                                      </p:cBhvr>
                                      <p:to>
                                        <p:strVal val="visible"/>
                                      </p:to>
                                    </p:set>
                                    <p:anim calcmode="lin" valueType="num">
                                      <p:cBhvr additive="base">
                                        <p:cTn id="16" dur="500" fill="hold"/>
                                        <p:tgtEl>
                                          <p:spTgt spid="8280"/>
                                        </p:tgtEl>
                                        <p:attrNameLst>
                                          <p:attrName>ppt_x</p:attrName>
                                        </p:attrNameLst>
                                      </p:cBhvr>
                                      <p:tavLst>
                                        <p:tav tm="0">
                                          <p:val>
                                            <p:strVal val="#ppt_x"/>
                                          </p:val>
                                        </p:tav>
                                        <p:tav tm="100000">
                                          <p:val>
                                            <p:strVal val="#ppt_x"/>
                                          </p:val>
                                        </p:tav>
                                      </p:tavLst>
                                    </p:anim>
                                    <p:anim calcmode="lin" valueType="num">
                                      <p:cBhvr additive="base">
                                        <p:cTn id="17" dur="500" fill="hold"/>
                                        <p:tgtEl>
                                          <p:spTgt spid="8280"/>
                                        </p:tgtEl>
                                        <p:attrNameLst>
                                          <p:attrName>ppt_y</p:attrName>
                                        </p:attrNameLst>
                                      </p:cBhvr>
                                      <p:tavLst>
                                        <p:tav tm="0">
                                          <p:val>
                                            <p:strVal val="1+#ppt_h/2"/>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281"/>
                                        </p:tgtEl>
                                        <p:attrNameLst>
                                          <p:attrName>style.visibility</p:attrName>
                                        </p:attrNameLst>
                                      </p:cBhvr>
                                      <p:to>
                                        <p:strVal val="visible"/>
                                      </p:to>
                                    </p:set>
                                    <p:anim calcmode="lin" valueType="num">
                                      <p:cBhvr additive="base">
                                        <p:cTn id="22" dur="500" fill="hold"/>
                                        <p:tgtEl>
                                          <p:spTgt spid="8281"/>
                                        </p:tgtEl>
                                        <p:attrNameLst>
                                          <p:attrName>ppt_x</p:attrName>
                                        </p:attrNameLst>
                                      </p:cBhvr>
                                      <p:tavLst>
                                        <p:tav tm="0">
                                          <p:val>
                                            <p:strVal val="#ppt_x"/>
                                          </p:val>
                                        </p:tav>
                                        <p:tav tm="100000">
                                          <p:val>
                                            <p:strVal val="#ppt_x"/>
                                          </p:val>
                                        </p:tav>
                                      </p:tavLst>
                                    </p:anim>
                                    <p:anim calcmode="lin" valueType="num">
                                      <p:cBhvr additive="base">
                                        <p:cTn id="23" dur="500" fill="hold"/>
                                        <p:tgtEl>
                                          <p:spTgt spid="8281"/>
                                        </p:tgtEl>
                                        <p:attrNameLst>
                                          <p:attrName>ppt_y</p:attrName>
                                        </p:attrNameLst>
                                      </p:cBhvr>
                                      <p:tavLst>
                                        <p:tav tm="0">
                                          <p:val>
                                            <p:strVal val="1+#ppt_h/2"/>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8282"/>
                                        </p:tgtEl>
                                        <p:attrNameLst>
                                          <p:attrName>style.visibility</p:attrName>
                                        </p:attrNameLst>
                                      </p:cBhvr>
                                      <p:to>
                                        <p:strVal val="visible"/>
                                      </p:to>
                                    </p:set>
                                    <p:anim calcmode="lin" valueType="num">
                                      <p:cBhvr additive="base">
                                        <p:cTn id="28" dur="500" fill="hold"/>
                                        <p:tgtEl>
                                          <p:spTgt spid="8282"/>
                                        </p:tgtEl>
                                        <p:attrNameLst>
                                          <p:attrName>ppt_x</p:attrName>
                                        </p:attrNameLst>
                                      </p:cBhvr>
                                      <p:tavLst>
                                        <p:tav tm="0">
                                          <p:val>
                                            <p:strVal val="#ppt_x"/>
                                          </p:val>
                                        </p:tav>
                                        <p:tav tm="100000">
                                          <p:val>
                                            <p:strVal val="#ppt_x"/>
                                          </p:val>
                                        </p:tav>
                                      </p:tavLst>
                                    </p:anim>
                                    <p:anim calcmode="lin" valueType="num">
                                      <p:cBhvr additive="base">
                                        <p:cTn id="29" dur="500" fill="hold"/>
                                        <p:tgtEl>
                                          <p:spTgt spid="8282"/>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8283"/>
                                        </p:tgtEl>
                                        <p:attrNameLst>
                                          <p:attrName>style.visibility</p:attrName>
                                        </p:attrNameLst>
                                      </p:cBhvr>
                                      <p:to>
                                        <p:strVal val="visible"/>
                                      </p:to>
                                    </p:set>
                                    <p:anim calcmode="lin" valueType="num">
                                      <p:cBhvr additive="base">
                                        <p:cTn id="34" dur="500" fill="hold"/>
                                        <p:tgtEl>
                                          <p:spTgt spid="8283"/>
                                        </p:tgtEl>
                                        <p:attrNameLst>
                                          <p:attrName>ppt_x</p:attrName>
                                        </p:attrNameLst>
                                      </p:cBhvr>
                                      <p:tavLst>
                                        <p:tav tm="0">
                                          <p:val>
                                            <p:strVal val="#ppt_x"/>
                                          </p:val>
                                        </p:tav>
                                        <p:tav tm="100000">
                                          <p:val>
                                            <p:strVal val="#ppt_x"/>
                                          </p:val>
                                        </p:tav>
                                      </p:tavLst>
                                    </p:anim>
                                    <p:anim calcmode="lin" valueType="num">
                                      <p:cBhvr additive="base">
                                        <p:cTn id="35" dur="500" fill="hold"/>
                                        <p:tgtEl>
                                          <p:spTgt spid="8283"/>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500"/>
                            </p:stCondLst>
                            <p:childTnLst>
                              <p:par>
                                <p:cTn id="37" presetID="22" presetClass="entr" presetSubtype="8" fill="hold" grpId="0" nodeType="afterEffect">
                                  <p:stCondLst>
                                    <p:cond delay="1000"/>
                                  </p:stCondLst>
                                  <p:childTnLst>
                                    <p:set>
                                      <p:cBhvr>
                                        <p:cTn id="38" dur="1" fill="hold">
                                          <p:stCondLst>
                                            <p:cond delay="0"/>
                                          </p:stCondLst>
                                        </p:cTn>
                                        <p:tgtEl>
                                          <p:spTgt spid="8233"/>
                                        </p:tgtEl>
                                        <p:attrNameLst>
                                          <p:attrName>style.visibility</p:attrName>
                                        </p:attrNameLst>
                                      </p:cBhvr>
                                      <p:to>
                                        <p:strVal val="visible"/>
                                      </p:to>
                                    </p:set>
                                    <p:animEffect transition="in" filter="wipe(left)">
                                      <p:cBhvr>
                                        <p:cTn id="39" dur="500"/>
                                        <p:tgtEl>
                                          <p:spTgt spid="82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2" grpId="0" autoUpdateAnimBg="0"/>
      <p:bldP spid="8233" grpId="0" autoUpdateAnimBg="0"/>
      <p:bldP spid="8280" grpId="0" autoUpdateAnimBg="0"/>
      <p:bldP spid="8281" grpId="0" autoUpdateAnimBg="0"/>
      <p:bldP spid="8282" grpId="0" autoUpdateAnimBg="0"/>
      <p:bldP spid="8283"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49" name="Group 33"/>
          <p:cNvGrpSpPr>
            <a:grpSpLocks/>
          </p:cNvGrpSpPr>
          <p:nvPr/>
        </p:nvGrpSpPr>
        <p:grpSpPr bwMode="auto">
          <a:xfrm>
            <a:off x="0" y="0"/>
            <a:ext cx="9144000" cy="1873250"/>
            <a:chOff x="0" y="0"/>
            <a:chExt cx="5760" cy="1180"/>
          </a:xfrm>
        </p:grpSpPr>
        <p:sp>
          <p:nvSpPr>
            <p:cNvPr id="9250" name="Rectangle 34"/>
            <p:cNvSpPr>
              <a:spLocks noChangeArrowheads="1"/>
            </p:cNvSpPr>
            <p:nvPr/>
          </p:nvSpPr>
          <p:spPr bwMode="auto">
            <a:xfrm>
              <a:off x="0" y="1094"/>
              <a:ext cx="5760" cy="86"/>
            </a:xfrm>
            <a:prstGeom prst="rect">
              <a:avLst/>
            </a:prstGeom>
            <a:gradFill rotWithShape="0">
              <a:gsLst>
                <a:gs pos="0">
                  <a:srgbClr val="005782"/>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51" name="Rectangle 35"/>
            <p:cNvSpPr>
              <a:spLocks noChangeArrowheads="1"/>
            </p:cNvSpPr>
            <p:nvPr/>
          </p:nvSpPr>
          <p:spPr bwMode="auto">
            <a:xfrm>
              <a:off x="0" y="0"/>
              <a:ext cx="5760" cy="1094"/>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9218" name="Text Box 2"/>
          <p:cNvSpPr txBox="1">
            <a:spLocks noChangeArrowheads="1"/>
          </p:cNvSpPr>
          <p:nvPr/>
        </p:nvSpPr>
        <p:spPr bwMode="auto">
          <a:xfrm>
            <a:off x="1982788" y="2678113"/>
            <a:ext cx="5227637" cy="896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cs typeface="Times" charset="0"/>
              </a:rPr>
              <a:t>2. </a:t>
            </a:r>
            <a:r>
              <a:rPr lang="en-US" altLang="en-US" sz="1800">
                <a:cs typeface="Times New Roman" charset="0"/>
              </a:rPr>
              <a:t>How do recent findings keep revising knowledge of the prehistoric past?</a:t>
            </a:r>
            <a:r>
              <a:rPr lang="en-US" altLang="en-US" sz="1800">
                <a:cs typeface="Times" charset="0"/>
              </a:rPr>
              <a:t> </a:t>
            </a:r>
          </a:p>
          <a:p>
            <a:pPr>
              <a:spcBef>
                <a:spcPct val="40000"/>
              </a:spcBef>
            </a:pPr>
            <a:r>
              <a:rPr lang="en-US" altLang="en-US" sz="1200" b="1">
                <a:solidFill>
                  <a:srgbClr val="CC0000"/>
                </a:solidFill>
                <a:latin typeface="Helvetica" charset="0"/>
              </a:rPr>
              <a:t>THINK ABOUT</a:t>
            </a:r>
          </a:p>
        </p:txBody>
      </p:sp>
      <p:sp>
        <p:nvSpPr>
          <p:cNvPr id="9219" name="AutoShape 3"/>
          <p:cNvSpPr>
            <a:spLocks noChangeArrowheads="1"/>
          </p:cNvSpPr>
          <p:nvPr/>
        </p:nvSpPr>
        <p:spPr bwMode="auto">
          <a:xfrm>
            <a:off x="1954213" y="2232025"/>
            <a:ext cx="5260975" cy="301625"/>
          </a:xfrm>
          <a:prstGeom prst="roundRect">
            <a:avLst>
              <a:gd name="adj" fmla="val 16667"/>
            </a:avLst>
          </a:prstGeom>
          <a:solidFill>
            <a:srgbClr val="F9DB59"/>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0" name="Oval 4"/>
          <p:cNvSpPr>
            <a:spLocks noChangeArrowheads="1"/>
          </p:cNvSpPr>
          <p:nvPr/>
        </p:nvSpPr>
        <p:spPr bwMode="auto">
          <a:xfrm>
            <a:off x="4392613" y="2190750"/>
            <a:ext cx="382587" cy="382588"/>
          </a:xfrm>
          <a:prstGeom prst="ellipse">
            <a:avLst/>
          </a:prstGeom>
          <a:solidFill>
            <a:srgbClr val="3232CA"/>
          </a:solidFill>
          <a:ln>
            <a:noFill/>
          </a:ln>
          <a:effectLst/>
          <a:extLst>
            <a:ext uri="{91240B29-F687-4F45-9708-019B960494DF}">
              <a14:hiddenLine xmlns:a14="http://schemas.microsoft.com/office/drawing/2010/main" w="38100">
                <a:solidFill>
                  <a:srgbClr val="3EACC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21" name="Text Box 5"/>
          <p:cNvSpPr txBox="1">
            <a:spLocks noChangeArrowheads="1"/>
          </p:cNvSpPr>
          <p:nvPr/>
        </p:nvSpPr>
        <p:spPr bwMode="auto">
          <a:xfrm>
            <a:off x="3557588" y="2244725"/>
            <a:ext cx="823912"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Section</a:t>
            </a:r>
            <a:endParaRPr lang="en-US" altLang="en-US" sz="1400" b="1">
              <a:solidFill>
                <a:srgbClr val="18B0B4"/>
              </a:solidFill>
              <a:latin typeface="Helvetica" charset="0"/>
            </a:endParaRPr>
          </a:p>
        </p:txBody>
      </p:sp>
      <p:sp>
        <p:nvSpPr>
          <p:cNvPr id="9225" name="Text Box 9"/>
          <p:cNvSpPr txBox="1">
            <a:spLocks noChangeArrowheads="1"/>
          </p:cNvSpPr>
          <p:nvPr/>
        </p:nvSpPr>
        <p:spPr bwMode="auto">
          <a:xfrm>
            <a:off x="904875" y="454025"/>
            <a:ext cx="4448175" cy="9207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F9DB59"/>
                </a:solidFill>
                <a:cs typeface="Times New Roman" charset="0"/>
              </a:rPr>
              <a:t>Human Origins </a:t>
            </a:r>
            <a:br>
              <a:rPr lang="en-US" altLang="en-US" sz="3200" b="1">
                <a:solidFill>
                  <a:srgbClr val="F9DB59"/>
                </a:solidFill>
                <a:cs typeface="Times New Roman" charset="0"/>
              </a:rPr>
            </a:br>
            <a:r>
              <a:rPr lang="en-US" altLang="en-US" sz="3200" b="1">
                <a:solidFill>
                  <a:srgbClr val="F9DB59"/>
                </a:solidFill>
                <a:cs typeface="Times New Roman" charset="0"/>
              </a:rPr>
              <a:t>in Africa</a:t>
            </a:r>
          </a:p>
        </p:txBody>
      </p:sp>
      <p:grpSp>
        <p:nvGrpSpPr>
          <p:cNvPr id="9226" name="Group 10"/>
          <p:cNvGrpSpPr>
            <a:grpSpLocks/>
          </p:cNvGrpSpPr>
          <p:nvPr/>
        </p:nvGrpSpPr>
        <p:grpSpPr bwMode="auto">
          <a:xfrm>
            <a:off x="579438" y="479425"/>
            <a:ext cx="311150" cy="366713"/>
            <a:chOff x="949" y="302"/>
            <a:chExt cx="196" cy="231"/>
          </a:xfrm>
        </p:grpSpPr>
        <p:sp>
          <p:nvSpPr>
            <p:cNvPr id="9227" name="Oval 11"/>
            <p:cNvSpPr>
              <a:spLocks noChangeArrowheads="1"/>
            </p:cNvSpPr>
            <p:nvPr/>
          </p:nvSpPr>
          <p:spPr bwMode="auto">
            <a:xfrm>
              <a:off x="954" y="321"/>
              <a:ext cx="184" cy="184"/>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9228" name="Text Box 12"/>
            <p:cNvSpPr txBox="1">
              <a:spLocks noChangeArrowheads="1"/>
            </p:cNvSpPr>
            <p:nvPr/>
          </p:nvSpPr>
          <p:spPr bwMode="auto">
            <a:xfrm>
              <a:off x="949"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1</a:t>
              </a:r>
              <a:endParaRPr lang="en-US" altLang="en-US" sz="1400"/>
            </a:p>
          </p:txBody>
        </p:sp>
      </p:grpSp>
      <p:sp>
        <p:nvSpPr>
          <p:cNvPr id="9229" name="Text Box 13"/>
          <p:cNvSpPr txBox="1">
            <a:spLocks noChangeArrowheads="1"/>
          </p:cNvSpPr>
          <p:nvPr/>
        </p:nvSpPr>
        <p:spPr bwMode="auto">
          <a:xfrm>
            <a:off x="4424363" y="2193925"/>
            <a:ext cx="325437"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chemeClr val="bg1"/>
                </a:solidFill>
                <a:latin typeface="Helvetica" charset="0"/>
              </a:rPr>
              <a:t>1</a:t>
            </a:r>
            <a:endParaRPr lang="en-US" altLang="en-US" sz="1400"/>
          </a:p>
        </p:txBody>
      </p:sp>
      <p:sp>
        <p:nvSpPr>
          <p:cNvPr id="9230" name="Text Box 14"/>
          <p:cNvSpPr txBox="1">
            <a:spLocks noChangeArrowheads="1"/>
          </p:cNvSpPr>
          <p:nvPr/>
        </p:nvSpPr>
        <p:spPr bwMode="auto">
          <a:xfrm>
            <a:off x="4764088" y="2244725"/>
            <a:ext cx="1228725"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Assessment</a:t>
            </a:r>
          </a:p>
        </p:txBody>
      </p:sp>
      <p:sp>
        <p:nvSpPr>
          <p:cNvPr id="9232" name="Text Box 16"/>
          <p:cNvSpPr txBox="1">
            <a:spLocks noChangeArrowheads="1"/>
          </p:cNvSpPr>
          <p:nvPr/>
        </p:nvSpPr>
        <p:spPr bwMode="auto">
          <a:xfrm>
            <a:off x="2363788" y="3525838"/>
            <a:ext cx="2803525"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modern scientific methods</a:t>
            </a:r>
            <a:r>
              <a:rPr lang="en-US" altLang="en-US" sz="1800">
                <a:cs typeface="Times" charset="0"/>
              </a:rPr>
              <a:t> </a:t>
            </a:r>
          </a:p>
        </p:txBody>
      </p:sp>
      <p:sp>
        <p:nvSpPr>
          <p:cNvPr id="9233" name="Text Box 17"/>
          <p:cNvSpPr txBox="1">
            <a:spLocks noChangeArrowheads="1"/>
          </p:cNvSpPr>
          <p:nvPr/>
        </p:nvSpPr>
        <p:spPr bwMode="auto">
          <a:xfrm>
            <a:off x="2363788" y="3830638"/>
            <a:ext cx="4991100"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the way various species of hominids are classified</a:t>
            </a:r>
            <a:r>
              <a:rPr lang="en-US" altLang="en-US" sz="1800">
                <a:cs typeface="Times" charset="0"/>
              </a:rPr>
              <a:t> </a:t>
            </a:r>
          </a:p>
        </p:txBody>
      </p:sp>
      <p:sp>
        <p:nvSpPr>
          <p:cNvPr id="9234" name="Text Box 18"/>
          <p:cNvSpPr txBox="1">
            <a:spLocks noChangeArrowheads="1"/>
          </p:cNvSpPr>
          <p:nvPr/>
        </p:nvSpPr>
        <p:spPr bwMode="auto">
          <a:xfrm>
            <a:off x="2363788" y="4122738"/>
            <a:ext cx="2781300"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dates relating to hominids</a:t>
            </a:r>
            <a:r>
              <a:rPr lang="en-US" altLang="en-US" sz="1800">
                <a:cs typeface="Times" charset="0"/>
              </a:rPr>
              <a:t> </a:t>
            </a:r>
          </a:p>
        </p:txBody>
      </p:sp>
      <p:sp>
        <p:nvSpPr>
          <p:cNvPr id="9235" name="AutoShape 19"/>
          <p:cNvSpPr>
            <a:spLocks noChangeArrowheads="1"/>
          </p:cNvSpPr>
          <p:nvPr/>
        </p:nvSpPr>
        <p:spPr bwMode="auto">
          <a:xfrm>
            <a:off x="4152900" y="4673600"/>
            <a:ext cx="8636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FBE481"/>
                </a:solidFill>
                <a:round/>
                <a:headEnd/>
                <a:tailEnd/>
              </a14:hiddenLine>
            </a:ext>
          </a:extLst>
        </p:spPr>
        <p:txBody>
          <a:bodyPr wrap="none" anchor="ctr"/>
          <a:lstStyle/>
          <a:p>
            <a:pPr algn="ctr"/>
            <a:r>
              <a:rPr lang="en-US" altLang="en-US" sz="1200" b="1">
                <a:solidFill>
                  <a:srgbClr val="3232CA"/>
                </a:solidFill>
                <a:latin typeface="Helvetica" charset="0"/>
              </a:rPr>
              <a:t>ANSWER</a:t>
            </a:r>
            <a:endParaRPr lang="en-US" altLang="en-US">
              <a:solidFill>
                <a:srgbClr val="774389"/>
              </a:solidFill>
            </a:endParaRPr>
          </a:p>
        </p:txBody>
      </p:sp>
      <p:sp>
        <p:nvSpPr>
          <p:cNvPr id="9238" name="Text Box 22"/>
          <p:cNvSpPr txBox="1">
            <a:spLocks noChangeArrowheads="1"/>
          </p:cNvSpPr>
          <p:nvPr/>
        </p:nvSpPr>
        <p:spPr bwMode="auto">
          <a:xfrm>
            <a:off x="7654925" y="6348413"/>
            <a:ext cx="13255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600" b="1" i="1"/>
              <a:t>continued . . .</a:t>
            </a:r>
            <a:endParaRPr lang="en-US" altLang="en-US" sz="1600" b="1"/>
          </a:p>
        </p:txBody>
      </p:sp>
      <p:sp>
        <p:nvSpPr>
          <p:cNvPr id="9236" name="Text Box 20"/>
          <p:cNvSpPr txBox="1">
            <a:spLocks noChangeArrowheads="1"/>
          </p:cNvSpPr>
          <p:nvPr/>
        </p:nvSpPr>
        <p:spPr bwMode="auto">
          <a:xfrm>
            <a:off x="2363788" y="5127625"/>
            <a:ext cx="4941887" cy="127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30000"/>
              </a:spcBef>
            </a:pPr>
            <a:r>
              <a:rPr lang="en-US" altLang="en-US" sz="1800">
                <a:solidFill>
                  <a:schemeClr val="accent2"/>
                </a:solidFill>
                <a:cs typeface="Times" charset="0"/>
              </a:rPr>
              <a:t>• 	By providing more accurate dates relating to when and where various hominids originated</a:t>
            </a:r>
          </a:p>
          <a:p>
            <a:pPr>
              <a:spcBef>
                <a:spcPct val="30000"/>
              </a:spcBef>
              <a:buFontTx/>
              <a:buChar char="•"/>
            </a:pPr>
            <a:r>
              <a:rPr lang="en-US" altLang="en-US" sz="1800">
                <a:solidFill>
                  <a:schemeClr val="accent2"/>
                </a:solidFill>
                <a:cs typeface="Times" charset="0"/>
              </a:rPr>
              <a:t>By providing scientific evidence supporting how hominids are classified into different species</a:t>
            </a:r>
          </a:p>
        </p:txBody>
      </p:sp>
      <p:sp>
        <p:nvSpPr>
          <p:cNvPr id="9237" name="Text Box 21"/>
          <p:cNvSpPr txBox="1">
            <a:spLocks noChangeArrowheads="1"/>
          </p:cNvSpPr>
          <p:nvPr/>
        </p:nvSpPr>
        <p:spPr bwMode="auto">
          <a:xfrm>
            <a:off x="998538" y="5178425"/>
            <a:ext cx="1190625" cy="517525"/>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en-US" altLang="en-US" sz="1400" b="1">
                <a:solidFill>
                  <a:schemeClr val="accent2"/>
                </a:solidFill>
                <a:latin typeface="Helvetica" charset="0"/>
                <a:cs typeface="Times" charset="0"/>
              </a:rPr>
              <a:t>Possible Responses:</a:t>
            </a:r>
            <a:endParaRPr lang="en-US" altLang="en-US" sz="1400" b="1">
              <a:solidFill>
                <a:schemeClr val="accent2"/>
              </a:solidFill>
            </a:endParaRPr>
          </a:p>
        </p:txBody>
      </p:sp>
      <p:sp>
        <p:nvSpPr>
          <p:cNvPr id="9246" name="AutoShape 30">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chemeClr val="bg1"/>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247" name="Text Box 31">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chemeClr val="bg1"/>
                </a:solidFill>
                <a:latin typeface="Helvetica" charset="0"/>
              </a:rPr>
              <a:t>HOME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9218"/>
                                        </p:tgtEl>
                                        <p:attrNameLst>
                                          <p:attrName>style.visibility</p:attrName>
                                        </p:attrNameLst>
                                      </p:cBhvr>
                                      <p:to>
                                        <p:strVal val="visible"/>
                                      </p:to>
                                    </p:set>
                                    <p:animEffect transition="in" filter="wipe(left)">
                                      <p:cBhvr>
                                        <p:cTn id="7" dur="5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232"/>
                                        </p:tgtEl>
                                        <p:attrNameLst>
                                          <p:attrName>style.visibility</p:attrName>
                                        </p:attrNameLst>
                                      </p:cBhvr>
                                      <p:to>
                                        <p:strVal val="visible"/>
                                      </p:to>
                                    </p:set>
                                    <p:animEffect transition="in" filter="wipe(left)">
                                      <p:cBhvr>
                                        <p:cTn id="12" dur="500"/>
                                        <p:tgtEl>
                                          <p:spTgt spid="92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233"/>
                                        </p:tgtEl>
                                        <p:attrNameLst>
                                          <p:attrName>style.visibility</p:attrName>
                                        </p:attrNameLst>
                                      </p:cBhvr>
                                      <p:to>
                                        <p:strVal val="visible"/>
                                      </p:to>
                                    </p:set>
                                    <p:animEffect transition="in" filter="wipe(left)">
                                      <p:cBhvr>
                                        <p:cTn id="17" dur="500"/>
                                        <p:tgtEl>
                                          <p:spTgt spid="923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234"/>
                                        </p:tgtEl>
                                        <p:attrNameLst>
                                          <p:attrName>style.visibility</p:attrName>
                                        </p:attrNameLst>
                                      </p:cBhvr>
                                      <p:to>
                                        <p:strVal val="visible"/>
                                      </p:to>
                                    </p:set>
                                    <p:animEffect transition="in" filter="wipe(left)">
                                      <p:cBhvr>
                                        <p:cTn id="22" dur="500"/>
                                        <p:tgtEl>
                                          <p:spTgt spid="9234"/>
                                        </p:tgtEl>
                                      </p:cBhvr>
                                    </p:animEffect>
                                  </p:childTnLst>
                                </p:cTn>
                              </p:par>
                            </p:childTnLst>
                          </p:cTn>
                        </p:par>
                        <p:par>
                          <p:cTn id="23" fill="hold" nodeType="afterGroup">
                            <p:stCondLst>
                              <p:cond delay="500"/>
                            </p:stCondLst>
                            <p:childTnLst>
                              <p:par>
                                <p:cTn id="24" presetID="23" presetClass="entr" presetSubtype="272" fill="hold" grpId="0" nodeType="afterEffect">
                                  <p:stCondLst>
                                    <p:cond delay="500"/>
                                  </p:stCondLst>
                                  <p:childTnLst>
                                    <p:set>
                                      <p:cBhvr>
                                        <p:cTn id="25" dur="1" fill="hold">
                                          <p:stCondLst>
                                            <p:cond delay="0"/>
                                          </p:stCondLst>
                                        </p:cTn>
                                        <p:tgtEl>
                                          <p:spTgt spid="9235"/>
                                        </p:tgtEl>
                                        <p:attrNameLst>
                                          <p:attrName>style.visibility</p:attrName>
                                        </p:attrNameLst>
                                      </p:cBhvr>
                                      <p:to>
                                        <p:strVal val="visible"/>
                                      </p:to>
                                    </p:set>
                                    <p:anim calcmode="lin" valueType="num">
                                      <p:cBhvr>
                                        <p:cTn id="26" dur="500" fill="hold"/>
                                        <p:tgtEl>
                                          <p:spTgt spid="9235"/>
                                        </p:tgtEl>
                                        <p:attrNameLst>
                                          <p:attrName>ppt_w</p:attrName>
                                        </p:attrNameLst>
                                      </p:cBhvr>
                                      <p:tavLst>
                                        <p:tav tm="0">
                                          <p:val>
                                            <p:strVal val="2/3*#ppt_w"/>
                                          </p:val>
                                        </p:tav>
                                        <p:tav tm="100000">
                                          <p:val>
                                            <p:strVal val="#ppt_w"/>
                                          </p:val>
                                        </p:tav>
                                      </p:tavLst>
                                    </p:anim>
                                    <p:anim calcmode="lin" valueType="num">
                                      <p:cBhvr>
                                        <p:cTn id="27" dur="500" fill="hold"/>
                                        <p:tgtEl>
                                          <p:spTgt spid="9235"/>
                                        </p:tgtEl>
                                        <p:attrNameLst>
                                          <p:attrName>ppt_h</p:attrName>
                                        </p:attrNameLst>
                                      </p:cBhvr>
                                      <p:tavLst>
                                        <p:tav tm="0">
                                          <p:val>
                                            <p:strVal val="2/3*#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237"/>
                                        </p:tgtEl>
                                        <p:attrNameLst>
                                          <p:attrName>style.visibility</p:attrName>
                                        </p:attrNameLst>
                                      </p:cBhvr>
                                      <p:to>
                                        <p:strVal val="visible"/>
                                      </p:to>
                                    </p:set>
                                    <p:animEffect transition="in" filter="wipe(left)">
                                      <p:cBhvr>
                                        <p:cTn id="32" dur="500"/>
                                        <p:tgtEl>
                                          <p:spTgt spid="9237"/>
                                        </p:tgtEl>
                                      </p:cBhvr>
                                    </p:animEffect>
                                  </p:childTnLst>
                                </p:cTn>
                              </p:par>
                            </p:childTnLst>
                          </p:cTn>
                        </p:par>
                        <p:par>
                          <p:cTn id="33" fill="hold" nodeType="afterGroup">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9236"/>
                                        </p:tgtEl>
                                        <p:attrNameLst>
                                          <p:attrName>style.visibility</p:attrName>
                                        </p:attrNameLst>
                                      </p:cBhvr>
                                      <p:to>
                                        <p:strVal val="visible"/>
                                      </p:to>
                                    </p:set>
                                    <p:animEffect transition="in" filter="wipe(left)">
                                      <p:cBhvr>
                                        <p:cTn id="36" dur="500"/>
                                        <p:tgtEl>
                                          <p:spTgt spid="9236"/>
                                        </p:tgtEl>
                                      </p:cBhvr>
                                    </p:animEffect>
                                  </p:childTnLst>
                                </p:cTn>
                              </p:par>
                            </p:childTnLst>
                          </p:cTn>
                        </p:par>
                        <p:par>
                          <p:cTn id="37" fill="hold" nodeType="afterGroup">
                            <p:stCondLst>
                              <p:cond delay="1000"/>
                            </p:stCondLst>
                            <p:childTnLst>
                              <p:par>
                                <p:cTn id="38" presetID="22" presetClass="entr" presetSubtype="8" fill="hold" grpId="0" nodeType="afterEffect">
                                  <p:stCondLst>
                                    <p:cond delay="1000"/>
                                  </p:stCondLst>
                                  <p:childTnLst>
                                    <p:set>
                                      <p:cBhvr>
                                        <p:cTn id="39" dur="1" fill="hold">
                                          <p:stCondLst>
                                            <p:cond delay="0"/>
                                          </p:stCondLst>
                                        </p:cTn>
                                        <p:tgtEl>
                                          <p:spTgt spid="9238"/>
                                        </p:tgtEl>
                                        <p:attrNameLst>
                                          <p:attrName>style.visibility</p:attrName>
                                        </p:attrNameLst>
                                      </p:cBhvr>
                                      <p:to>
                                        <p:strVal val="visible"/>
                                      </p:to>
                                    </p:set>
                                    <p:animEffect transition="in" filter="wipe(left)">
                                      <p:cBhvr>
                                        <p:cTn id="40" dur="500"/>
                                        <p:tgtEl>
                                          <p:spTgt spid="92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autoUpdateAnimBg="0"/>
      <p:bldP spid="9232" grpId="0" autoUpdateAnimBg="0"/>
      <p:bldP spid="9233" grpId="0" autoUpdateAnimBg="0"/>
      <p:bldP spid="9234" grpId="0" autoUpdateAnimBg="0"/>
      <p:bldP spid="9235" grpId="0" animBg="1" autoUpdateAnimBg="0"/>
      <p:bldP spid="9238" grpId="0" autoUpdateAnimBg="0"/>
      <p:bldP spid="9236" grpId="0" autoUpdateAnimBg="0"/>
      <p:bldP spid="923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02" name="Group 2"/>
          <p:cNvGrpSpPr>
            <a:grpSpLocks/>
          </p:cNvGrpSpPr>
          <p:nvPr/>
        </p:nvGrpSpPr>
        <p:grpSpPr bwMode="auto">
          <a:xfrm>
            <a:off x="0" y="0"/>
            <a:ext cx="9144000" cy="1873250"/>
            <a:chOff x="0" y="0"/>
            <a:chExt cx="5760" cy="1180"/>
          </a:xfrm>
        </p:grpSpPr>
        <p:sp>
          <p:nvSpPr>
            <p:cNvPr id="51203" name="Rectangle 3"/>
            <p:cNvSpPr>
              <a:spLocks noChangeArrowheads="1"/>
            </p:cNvSpPr>
            <p:nvPr/>
          </p:nvSpPr>
          <p:spPr bwMode="auto">
            <a:xfrm>
              <a:off x="0" y="1094"/>
              <a:ext cx="5760" cy="86"/>
            </a:xfrm>
            <a:prstGeom prst="rect">
              <a:avLst/>
            </a:prstGeom>
            <a:gradFill rotWithShape="0">
              <a:gsLst>
                <a:gs pos="0">
                  <a:srgbClr val="005782"/>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4" name="Rectangle 4"/>
            <p:cNvSpPr>
              <a:spLocks noChangeArrowheads="1"/>
            </p:cNvSpPr>
            <p:nvPr/>
          </p:nvSpPr>
          <p:spPr bwMode="auto">
            <a:xfrm>
              <a:off x="0" y="0"/>
              <a:ext cx="5760" cy="1094"/>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05" name="Text Box 5"/>
          <p:cNvSpPr txBox="1">
            <a:spLocks noChangeArrowheads="1"/>
          </p:cNvSpPr>
          <p:nvPr/>
        </p:nvSpPr>
        <p:spPr bwMode="auto">
          <a:xfrm>
            <a:off x="1982788" y="2678113"/>
            <a:ext cx="5370512"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cs typeface="Times" charset="0"/>
              </a:rPr>
              <a:t>3. </a:t>
            </a:r>
            <a:r>
              <a:rPr lang="en-US" altLang="en-US" sz="1800">
                <a:cs typeface="Times New Roman" charset="0"/>
              </a:rPr>
              <a:t>Which of the following skills</a:t>
            </a:r>
            <a:r>
              <a:rPr lang="en-US" altLang="en-US" sz="1200">
                <a:latin typeface="Times New Roman" charset="0"/>
              </a:rPr>
              <a:t>—</a:t>
            </a:r>
            <a:r>
              <a:rPr lang="en-US" altLang="en-US" sz="1800">
                <a:cs typeface="Times New Roman" charset="0"/>
              </a:rPr>
              <a:t>toolmaking, the use of fire, or the development of language</a:t>
            </a:r>
            <a:r>
              <a:rPr lang="en-US" altLang="en-US" sz="1200">
                <a:latin typeface="Times New Roman" charset="0"/>
              </a:rPr>
              <a:t>—</a:t>
            </a:r>
            <a:r>
              <a:rPr lang="en-US" altLang="en-US" sz="1800">
                <a:cs typeface="Times New Roman" charset="0"/>
              </a:rPr>
              <a:t>do you think gave hominids the most control over their environment?  Why?</a:t>
            </a:r>
            <a:r>
              <a:rPr lang="en-US" altLang="en-US" sz="1800">
                <a:cs typeface="Times" charset="0"/>
              </a:rPr>
              <a:t> </a:t>
            </a:r>
            <a:r>
              <a:rPr lang="en-US" altLang="en-US" sz="1200" b="1">
                <a:solidFill>
                  <a:srgbClr val="CC0000"/>
                </a:solidFill>
                <a:latin typeface="Helvetica" charset="0"/>
              </a:rPr>
              <a:t>THINK ABOUT</a:t>
            </a:r>
          </a:p>
        </p:txBody>
      </p:sp>
      <p:sp>
        <p:nvSpPr>
          <p:cNvPr id="51206" name="AutoShape 6"/>
          <p:cNvSpPr>
            <a:spLocks noChangeArrowheads="1"/>
          </p:cNvSpPr>
          <p:nvPr/>
        </p:nvSpPr>
        <p:spPr bwMode="auto">
          <a:xfrm>
            <a:off x="1954213" y="2232025"/>
            <a:ext cx="5260975" cy="301625"/>
          </a:xfrm>
          <a:prstGeom prst="roundRect">
            <a:avLst>
              <a:gd name="adj" fmla="val 16667"/>
            </a:avLst>
          </a:prstGeom>
          <a:solidFill>
            <a:srgbClr val="F9DB59"/>
          </a:solidFill>
          <a:ln>
            <a:noFill/>
          </a:ln>
          <a:effectLst/>
          <a:extLst>
            <a:ext uri="{91240B29-F687-4F45-9708-019B960494DF}">
              <a14:hiddenLine xmlns:a14="http://schemas.microsoft.com/office/drawing/2010/main" w="25400">
                <a:solidFill>
                  <a:srgbClr val="FBE48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7" name="Oval 7"/>
          <p:cNvSpPr>
            <a:spLocks noChangeArrowheads="1"/>
          </p:cNvSpPr>
          <p:nvPr/>
        </p:nvSpPr>
        <p:spPr bwMode="auto">
          <a:xfrm>
            <a:off x="4392613" y="2190750"/>
            <a:ext cx="382587" cy="382588"/>
          </a:xfrm>
          <a:prstGeom prst="ellipse">
            <a:avLst/>
          </a:prstGeom>
          <a:solidFill>
            <a:srgbClr val="3232CA"/>
          </a:solidFill>
          <a:ln>
            <a:noFill/>
          </a:ln>
          <a:effectLst/>
          <a:extLst>
            <a:ext uri="{91240B29-F687-4F45-9708-019B960494DF}">
              <a14:hiddenLine xmlns:a14="http://schemas.microsoft.com/office/drawing/2010/main" w="38100">
                <a:solidFill>
                  <a:srgbClr val="3EACC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08" name="Text Box 8"/>
          <p:cNvSpPr txBox="1">
            <a:spLocks noChangeArrowheads="1"/>
          </p:cNvSpPr>
          <p:nvPr/>
        </p:nvSpPr>
        <p:spPr bwMode="auto">
          <a:xfrm>
            <a:off x="3557588" y="2244725"/>
            <a:ext cx="823912"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Section</a:t>
            </a:r>
            <a:endParaRPr lang="en-US" altLang="en-US" sz="1400" b="1">
              <a:solidFill>
                <a:srgbClr val="18B0B4"/>
              </a:solidFill>
              <a:latin typeface="Helvetica" charset="0"/>
            </a:endParaRPr>
          </a:p>
        </p:txBody>
      </p:sp>
      <p:sp>
        <p:nvSpPr>
          <p:cNvPr id="51209" name="Text Box 9"/>
          <p:cNvSpPr txBox="1">
            <a:spLocks noChangeArrowheads="1"/>
          </p:cNvSpPr>
          <p:nvPr/>
        </p:nvSpPr>
        <p:spPr bwMode="auto">
          <a:xfrm>
            <a:off x="904875" y="454025"/>
            <a:ext cx="4448175" cy="9207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F9DB59"/>
                </a:solidFill>
                <a:cs typeface="Times New Roman" charset="0"/>
              </a:rPr>
              <a:t>Human Origins </a:t>
            </a:r>
            <a:br>
              <a:rPr lang="en-US" altLang="en-US" sz="3200" b="1">
                <a:solidFill>
                  <a:srgbClr val="F9DB59"/>
                </a:solidFill>
                <a:cs typeface="Times New Roman" charset="0"/>
              </a:rPr>
            </a:br>
            <a:r>
              <a:rPr lang="en-US" altLang="en-US" sz="3200" b="1">
                <a:solidFill>
                  <a:srgbClr val="F9DB59"/>
                </a:solidFill>
                <a:cs typeface="Times New Roman" charset="0"/>
              </a:rPr>
              <a:t>in Africa</a:t>
            </a:r>
          </a:p>
        </p:txBody>
      </p:sp>
      <p:grpSp>
        <p:nvGrpSpPr>
          <p:cNvPr id="51210" name="Group 10"/>
          <p:cNvGrpSpPr>
            <a:grpSpLocks/>
          </p:cNvGrpSpPr>
          <p:nvPr/>
        </p:nvGrpSpPr>
        <p:grpSpPr bwMode="auto">
          <a:xfrm>
            <a:off x="579438" y="479425"/>
            <a:ext cx="311150" cy="366713"/>
            <a:chOff x="949" y="302"/>
            <a:chExt cx="196" cy="231"/>
          </a:xfrm>
        </p:grpSpPr>
        <p:sp>
          <p:nvSpPr>
            <p:cNvPr id="51211" name="Oval 11"/>
            <p:cNvSpPr>
              <a:spLocks noChangeArrowheads="1"/>
            </p:cNvSpPr>
            <p:nvPr/>
          </p:nvSpPr>
          <p:spPr bwMode="auto">
            <a:xfrm>
              <a:off x="954" y="321"/>
              <a:ext cx="184" cy="184"/>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51212" name="Text Box 12"/>
            <p:cNvSpPr txBox="1">
              <a:spLocks noChangeArrowheads="1"/>
            </p:cNvSpPr>
            <p:nvPr/>
          </p:nvSpPr>
          <p:spPr bwMode="auto">
            <a:xfrm>
              <a:off x="949"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1</a:t>
              </a:r>
              <a:endParaRPr lang="en-US" altLang="en-US" sz="1400"/>
            </a:p>
          </p:txBody>
        </p:sp>
      </p:grpSp>
      <p:sp>
        <p:nvSpPr>
          <p:cNvPr id="51213" name="Text Box 13"/>
          <p:cNvSpPr txBox="1">
            <a:spLocks noChangeArrowheads="1"/>
          </p:cNvSpPr>
          <p:nvPr/>
        </p:nvSpPr>
        <p:spPr bwMode="auto">
          <a:xfrm>
            <a:off x="4424363" y="2193925"/>
            <a:ext cx="325437"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chemeClr val="bg1"/>
                </a:solidFill>
                <a:latin typeface="Helvetica" charset="0"/>
              </a:rPr>
              <a:t>1</a:t>
            </a:r>
            <a:endParaRPr lang="en-US" altLang="en-US" sz="1400"/>
          </a:p>
        </p:txBody>
      </p:sp>
      <p:sp>
        <p:nvSpPr>
          <p:cNvPr id="51214" name="Text Box 14"/>
          <p:cNvSpPr txBox="1">
            <a:spLocks noChangeArrowheads="1"/>
          </p:cNvSpPr>
          <p:nvPr/>
        </p:nvSpPr>
        <p:spPr bwMode="auto">
          <a:xfrm>
            <a:off x="4764088" y="2244725"/>
            <a:ext cx="1228725" cy="30480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sz="1400" b="1">
                <a:solidFill>
                  <a:srgbClr val="3232CA"/>
                </a:solidFill>
                <a:latin typeface="Helvetica" charset="0"/>
              </a:rPr>
              <a:t>Assessment</a:t>
            </a:r>
          </a:p>
        </p:txBody>
      </p:sp>
      <p:sp>
        <p:nvSpPr>
          <p:cNvPr id="51215" name="Text Box 15"/>
          <p:cNvSpPr txBox="1">
            <a:spLocks noChangeArrowheads="1"/>
          </p:cNvSpPr>
          <p:nvPr/>
        </p:nvSpPr>
        <p:spPr bwMode="auto">
          <a:xfrm>
            <a:off x="2363788" y="3795713"/>
            <a:ext cx="4238625"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the kinds of tools early humans developed</a:t>
            </a:r>
            <a:r>
              <a:rPr lang="en-US" altLang="en-US" sz="1800">
                <a:cs typeface="Times" charset="0"/>
              </a:rPr>
              <a:t> </a:t>
            </a:r>
          </a:p>
        </p:txBody>
      </p:sp>
      <p:sp>
        <p:nvSpPr>
          <p:cNvPr id="51216" name="Text Box 16"/>
          <p:cNvSpPr txBox="1">
            <a:spLocks noChangeArrowheads="1"/>
          </p:cNvSpPr>
          <p:nvPr/>
        </p:nvSpPr>
        <p:spPr bwMode="auto">
          <a:xfrm>
            <a:off x="2363788" y="4100513"/>
            <a:ext cx="2495550"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the various uses of fire</a:t>
            </a:r>
            <a:r>
              <a:rPr lang="en-US" altLang="en-US" sz="1800">
                <a:cs typeface="Times" charset="0"/>
              </a:rPr>
              <a:t> </a:t>
            </a:r>
          </a:p>
        </p:txBody>
      </p:sp>
      <p:sp>
        <p:nvSpPr>
          <p:cNvPr id="51217" name="Text Box 17"/>
          <p:cNvSpPr txBox="1">
            <a:spLocks noChangeArrowheads="1"/>
          </p:cNvSpPr>
          <p:nvPr/>
        </p:nvSpPr>
        <p:spPr bwMode="auto">
          <a:xfrm>
            <a:off x="2363788" y="4392613"/>
            <a:ext cx="2603500" cy="366712"/>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0"/>
              </a:spcBef>
            </a:pPr>
            <a:r>
              <a:rPr lang="en-US" altLang="en-US" sz="1800">
                <a:solidFill>
                  <a:srgbClr val="CC0000"/>
                </a:solidFill>
                <a:cs typeface="Times" charset="0"/>
              </a:rPr>
              <a:t>•</a:t>
            </a:r>
            <a:r>
              <a:rPr lang="en-US" altLang="en-US" sz="1800">
                <a:cs typeface="Times" charset="0"/>
              </a:rPr>
              <a:t> 	</a:t>
            </a:r>
            <a:r>
              <a:rPr lang="en-US" altLang="en-US" sz="1800">
                <a:cs typeface="Times New Roman" charset="0"/>
              </a:rPr>
              <a:t>the benefits of language</a:t>
            </a:r>
            <a:r>
              <a:rPr lang="en-US" altLang="en-US" sz="1800">
                <a:cs typeface="Times" charset="0"/>
              </a:rPr>
              <a:t> </a:t>
            </a:r>
          </a:p>
        </p:txBody>
      </p:sp>
      <p:sp>
        <p:nvSpPr>
          <p:cNvPr id="51218" name="AutoShape 18"/>
          <p:cNvSpPr>
            <a:spLocks noChangeArrowheads="1"/>
          </p:cNvSpPr>
          <p:nvPr/>
        </p:nvSpPr>
        <p:spPr bwMode="auto">
          <a:xfrm>
            <a:off x="4152900" y="4822825"/>
            <a:ext cx="8636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FBE481"/>
                </a:solidFill>
                <a:round/>
                <a:headEnd/>
                <a:tailEnd/>
              </a14:hiddenLine>
            </a:ext>
          </a:extLst>
        </p:spPr>
        <p:txBody>
          <a:bodyPr wrap="none" anchor="ctr"/>
          <a:lstStyle/>
          <a:p>
            <a:pPr algn="ctr"/>
            <a:r>
              <a:rPr lang="en-US" altLang="en-US" sz="1200" b="1">
                <a:solidFill>
                  <a:srgbClr val="3232CA"/>
                </a:solidFill>
                <a:latin typeface="Helvetica" charset="0"/>
              </a:rPr>
              <a:t>ANSWER</a:t>
            </a:r>
            <a:endParaRPr lang="en-US" altLang="en-US">
              <a:solidFill>
                <a:srgbClr val="774389"/>
              </a:solidFill>
            </a:endParaRPr>
          </a:p>
        </p:txBody>
      </p:sp>
      <p:sp>
        <p:nvSpPr>
          <p:cNvPr id="51220" name="Text Box 20"/>
          <p:cNvSpPr txBox="1">
            <a:spLocks noChangeArrowheads="1"/>
          </p:cNvSpPr>
          <p:nvPr/>
        </p:nvSpPr>
        <p:spPr bwMode="auto">
          <a:xfrm>
            <a:off x="2351088" y="5124450"/>
            <a:ext cx="4941887" cy="176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1450" indent="-171450">
              <a:tabLst>
                <a:tab pos="171450" algn="l"/>
              </a:tabLst>
              <a:defRPr sz="2400">
                <a:solidFill>
                  <a:schemeClr val="tx1"/>
                </a:solidFill>
                <a:latin typeface="Times" charset="0"/>
              </a:defRPr>
            </a:lvl1pPr>
            <a:lvl2pPr>
              <a:tabLst>
                <a:tab pos="171450" algn="l"/>
              </a:tabLst>
              <a:defRPr sz="2400">
                <a:solidFill>
                  <a:schemeClr val="tx1"/>
                </a:solidFill>
                <a:latin typeface="Times" charset="0"/>
              </a:defRPr>
            </a:lvl2pPr>
            <a:lvl3pPr>
              <a:tabLst>
                <a:tab pos="171450" algn="l"/>
              </a:tabLst>
              <a:defRPr sz="2400">
                <a:solidFill>
                  <a:schemeClr val="tx1"/>
                </a:solidFill>
                <a:latin typeface="Times" charset="0"/>
              </a:defRPr>
            </a:lvl3pPr>
            <a:lvl4pPr>
              <a:tabLst>
                <a:tab pos="171450" algn="l"/>
              </a:tabLst>
              <a:defRPr sz="2400">
                <a:solidFill>
                  <a:schemeClr val="tx1"/>
                </a:solidFill>
                <a:latin typeface="Times" charset="0"/>
              </a:defRPr>
            </a:lvl4pPr>
            <a:lvl5pPr>
              <a:tabLst>
                <a:tab pos="171450" algn="l"/>
              </a:tabLst>
              <a:defRPr sz="2400">
                <a:solidFill>
                  <a:schemeClr val="tx1"/>
                </a:solidFill>
                <a:latin typeface="Times" charset="0"/>
              </a:defRPr>
            </a:lvl5pPr>
            <a:lvl6pPr eaLnBrk="0" fontAlgn="base" hangingPunct="0">
              <a:spcBef>
                <a:spcPct val="0"/>
              </a:spcBef>
              <a:spcAft>
                <a:spcPct val="0"/>
              </a:spcAft>
              <a:tabLst>
                <a:tab pos="171450" algn="l"/>
              </a:tabLst>
              <a:defRPr sz="2400">
                <a:solidFill>
                  <a:schemeClr val="tx1"/>
                </a:solidFill>
                <a:latin typeface="Times" charset="0"/>
              </a:defRPr>
            </a:lvl6pPr>
            <a:lvl7pPr eaLnBrk="0" fontAlgn="base" hangingPunct="0">
              <a:spcBef>
                <a:spcPct val="0"/>
              </a:spcBef>
              <a:spcAft>
                <a:spcPct val="0"/>
              </a:spcAft>
              <a:tabLst>
                <a:tab pos="171450" algn="l"/>
              </a:tabLst>
              <a:defRPr sz="2400">
                <a:solidFill>
                  <a:schemeClr val="tx1"/>
                </a:solidFill>
                <a:latin typeface="Times" charset="0"/>
              </a:defRPr>
            </a:lvl7pPr>
            <a:lvl8pPr eaLnBrk="0" fontAlgn="base" hangingPunct="0">
              <a:spcBef>
                <a:spcPct val="0"/>
              </a:spcBef>
              <a:spcAft>
                <a:spcPct val="0"/>
              </a:spcAft>
              <a:tabLst>
                <a:tab pos="171450" algn="l"/>
              </a:tabLst>
              <a:defRPr sz="2400">
                <a:solidFill>
                  <a:schemeClr val="tx1"/>
                </a:solidFill>
                <a:latin typeface="Times" charset="0"/>
              </a:defRPr>
            </a:lvl8pPr>
            <a:lvl9pPr eaLnBrk="0" fontAlgn="base" hangingPunct="0">
              <a:spcBef>
                <a:spcPct val="0"/>
              </a:spcBef>
              <a:spcAft>
                <a:spcPct val="0"/>
              </a:spcAft>
              <a:tabLst>
                <a:tab pos="171450" algn="l"/>
              </a:tabLst>
              <a:defRPr sz="2400">
                <a:solidFill>
                  <a:schemeClr val="tx1"/>
                </a:solidFill>
                <a:latin typeface="Times" charset="0"/>
              </a:defRPr>
            </a:lvl9pPr>
          </a:lstStyle>
          <a:p>
            <a:pPr>
              <a:spcBef>
                <a:spcPct val="5000"/>
              </a:spcBef>
            </a:pPr>
            <a:r>
              <a:rPr lang="en-US" altLang="en-US" sz="1800">
                <a:solidFill>
                  <a:schemeClr val="accent2"/>
                </a:solidFill>
                <a:cs typeface="Times" charset="0"/>
              </a:rPr>
              <a:t>• 	Toolmaking, because it enabled hominids to hunt game and build shelters. </a:t>
            </a:r>
          </a:p>
          <a:p>
            <a:pPr>
              <a:spcBef>
                <a:spcPct val="5000"/>
              </a:spcBef>
              <a:buFontTx/>
              <a:buChar char="•"/>
            </a:pPr>
            <a:r>
              <a:rPr lang="en-US" altLang="en-US" sz="1800">
                <a:solidFill>
                  <a:schemeClr val="accent2"/>
                </a:solidFill>
                <a:cs typeface="Times" charset="0"/>
              </a:rPr>
              <a:t>Fire, because it allowed hominids to survive in cold climates. </a:t>
            </a:r>
          </a:p>
          <a:p>
            <a:pPr>
              <a:spcBef>
                <a:spcPct val="5000"/>
              </a:spcBef>
              <a:buFontTx/>
              <a:buChar char="•"/>
            </a:pPr>
            <a:r>
              <a:rPr lang="en-US" altLang="en-US" sz="1800">
                <a:solidFill>
                  <a:schemeClr val="accent2"/>
                </a:solidFill>
                <a:cs typeface="Times" charset="0"/>
              </a:rPr>
              <a:t>Language, because it helped hominids coordinate hunts and other tasks.</a:t>
            </a:r>
          </a:p>
        </p:txBody>
      </p:sp>
      <p:sp>
        <p:nvSpPr>
          <p:cNvPr id="51221" name="Text Box 21"/>
          <p:cNvSpPr txBox="1">
            <a:spLocks noChangeArrowheads="1"/>
          </p:cNvSpPr>
          <p:nvPr/>
        </p:nvSpPr>
        <p:spPr bwMode="auto">
          <a:xfrm>
            <a:off x="998538" y="5175250"/>
            <a:ext cx="1190625" cy="517525"/>
          </a:xfrm>
          <a:prstGeom prst="rect">
            <a:avLst/>
          </a:prstGeom>
          <a:noFill/>
          <a:ln>
            <a:noFill/>
          </a:ln>
          <a:effectLst/>
          <a:extLst>
            <a:ext uri="{909E8E84-426E-40DD-AFC4-6F175D3DCCD1}">
              <a14:hiddenFill xmlns:a14="http://schemas.microsoft.com/office/drawing/2010/main">
                <a:solidFill>
                  <a:srgbClr val="FEF9E2"/>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spcBef>
                <a:spcPct val="50000"/>
              </a:spcBef>
            </a:pPr>
            <a:r>
              <a:rPr lang="en-US" altLang="en-US" sz="1400" b="1">
                <a:solidFill>
                  <a:schemeClr val="accent2"/>
                </a:solidFill>
                <a:latin typeface="Helvetica" charset="0"/>
                <a:cs typeface="Times" charset="0"/>
              </a:rPr>
              <a:t>Possible Responses:</a:t>
            </a:r>
            <a:endParaRPr lang="en-US" altLang="en-US" sz="1400" b="1">
              <a:solidFill>
                <a:schemeClr val="accent2"/>
              </a:solidFill>
            </a:endParaRPr>
          </a:p>
        </p:txBody>
      </p:sp>
      <p:sp>
        <p:nvSpPr>
          <p:cNvPr id="51223" name="AutoShape 23">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chemeClr val="bg1"/>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4" name="Text Box 24">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chemeClr val="bg1"/>
                </a:solidFill>
                <a:latin typeface="Helvetica" charset="0"/>
              </a:rPr>
              <a:t>HOME</a:t>
            </a:r>
          </a:p>
        </p:txBody>
      </p:sp>
      <p:sp>
        <p:nvSpPr>
          <p:cNvPr id="51226" name="Text Box 26"/>
          <p:cNvSpPr txBox="1">
            <a:spLocks noChangeArrowheads="1"/>
          </p:cNvSpPr>
          <p:nvPr/>
        </p:nvSpPr>
        <p:spPr bwMode="auto">
          <a:xfrm>
            <a:off x="7683500" y="6573838"/>
            <a:ext cx="1271588" cy="290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300" i="1"/>
              <a:t>End of Section 1</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51205"/>
                                        </p:tgtEl>
                                        <p:attrNameLst>
                                          <p:attrName>style.visibility</p:attrName>
                                        </p:attrNameLst>
                                      </p:cBhvr>
                                      <p:to>
                                        <p:strVal val="visible"/>
                                      </p:to>
                                    </p:set>
                                    <p:animEffect transition="in" filter="wipe(left)">
                                      <p:cBhvr>
                                        <p:cTn id="7" dur="500"/>
                                        <p:tgtEl>
                                          <p:spTgt spid="512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15"/>
                                        </p:tgtEl>
                                        <p:attrNameLst>
                                          <p:attrName>style.visibility</p:attrName>
                                        </p:attrNameLst>
                                      </p:cBhvr>
                                      <p:to>
                                        <p:strVal val="visible"/>
                                      </p:to>
                                    </p:set>
                                    <p:animEffect transition="in" filter="wipe(left)">
                                      <p:cBhvr>
                                        <p:cTn id="12" dur="500"/>
                                        <p:tgtEl>
                                          <p:spTgt spid="5121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16"/>
                                        </p:tgtEl>
                                        <p:attrNameLst>
                                          <p:attrName>style.visibility</p:attrName>
                                        </p:attrNameLst>
                                      </p:cBhvr>
                                      <p:to>
                                        <p:strVal val="visible"/>
                                      </p:to>
                                    </p:set>
                                    <p:animEffect transition="in" filter="wipe(left)">
                                      <p:cBhvr>
                                        <p:cTn id="17" dur="500"/>
                                        <p:tgtEl>
                                          <p:spTgt spid="5121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17"/>
                                        </p:tgtEl>
                                        <p:attrNameLst>
                                          <p:attrName>style.visibility</p:attrName>
                                        </p:attrNameLst>
                                      </p:cBhvr>
                                      <p:to>
                                        <p:strVal val="visible"/>
                                      </p:to>
                                    </p:set>
                                    <p:animEffect transition="in" filter="wipe(left)">
                                      <p:cBhvr>
                                        <p:cTn id="22" dur="500"/>
                                        <p:tgtEl>
                                          <p:spTgt spid="51217"/>
                                        </p:tgtEl>
                                      </p:cBhvr>
                                    </p:animEffect>
                                  </p:childTnLst>
                                </p:cTn>
                              </p:par>
                            </p:childTnLst>
                          </p:cTn>
                        </p:par>
                        <p:par>
                          <p:cTn id="23" fill="hold" nodeType="afterGroup">
                            <p:stCondLst>
                              <p:cond delay="500"/>
                            </p:stCondLst>
                            <p:childTnLst>
                              <p:par>
                                <p:cTn id="24" presetID="23" presetClass="entr" presetSubtype="272" fill="hold" grpId="0" nodeType="afterEffect">
                                  <p:stCondLst>
                                    <p:cond delay="500"/>
                                  </p:stCondLst>
                                  <p:childTnLst>
                                    <p:set>
                                      <p:cBhvr>
                                        <p:cTn id="25" dur="1" fill="hold">
                                          <p:stCondLst>
                                            <p:cond delay="0"/>
                                          </p:stCondLst>
                                        </p:cTn>
                                        <p:tgtEl>
                                          <p:spTgt spid="51218"/>
                                        </p:tgtEl>
                                        <p:attrNameLst>
                                          <p:attrName>style.visibility</p:attrName>
                                        </p:attrNameLst>
                                      </p:cBhvr>
                                      <p:to>
                                        <p:strVal val="visible"/>
                                      </p:to>
                                    </p:set>
                                    <p:anim calcmode="lin" valueType="num">
                                      <p:cBhvr>
                                        <p:cTn id="26" dur="500" fill="hold"/>
                                        <p:tgtEl>
                                          <p:spTgt spid="51218"/>
                                        </p:tgtEl>
                                        <p:attrNameLst>
                                          <p:attrName>ppt_w</p:attrName>
                                        </p:attrNameLst>
                                      </p:cBhvr>
                                      <p:tavLst>
                                        <p:tav tm="0">
                                          <p:val>
                                            <p:strVal val="2/3*#ppt_w"/>
                                          </p:val>
                                        </p:tav>
                                        <p:tav tm="100000">
                                          <p:val>
                                            <p:strVal val="#ppt_w"/>
                                          </p:val>
                                        </p:tav>
                                      </p:tavLst>
                                    </p:anim>
                                    <p:anim calcmode="lin" valueType="num">
                                      <p:cBhvr>
                                        <p:cTn id="27" dur="500" fill="hold"/>
                                        <p:tgtEl>
                                          <p:spTgt spid="51218"/>
                                        </p:tgtEl>
                                        <p:attrNameLst>
                                          <p:attrName>ppt_h</p:attrName>
                                        </p:attrNameLst>
                                      </p:cBhvr>
                                      <p:tavLst>
                                        <p:tav tm="0">
                                          <p:val>
                                            <p:strVal val="2/3*#ppt_h"/>
                                          </p:val>
                                        </p:tav>
                                        <p:tav tm="100000">
                                          <p:val>
                                            <p:strVal val="#ppt_h"/>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21"/>
                                        </p:tgtEl>
                                        <p:attrNameLst>
                                          <p:attrName>style.visibility</p:attrName>
                                        </p:attrNameLst>
                                      </p:cBhvr>
                                      <p:to>
                                        <p:strVal val="visible"/>
                                      </p:to>
                                    </p:set>
                                    <p:animEffect transition="in" filter="wipe(left)">
                                      <p:cBhvr>
                                        <p:cTn id="32" dur="500"/>
                                        <p:tgtEl>
                                          <p:spTgt spid="51221"/>
                                        </p:tgtEl>
                                      </p:cBhvr>
                                    </p:animEffect>
                                  </p:childTnLst>
                                </p:cTn>
                              </p:par>
                            </p:childTnLst>
                          </p:cTn>
                        </p:par>
                        <p:par>
                          <p:cTn id="33" fill="hold" nodeType="afterGroup">
                            <p:stCondLst>
                              <p:cond delay="500"/>
                            </p:stCondLst>
                            <p:childTnLst>
                              <p:par>
                                <p:cTn id="34" presetID="22" presetClass="entr" presetSubtype="8" fill="hold" grpId="0" nodeType="afterEffect">
                                  <p:stCondLst>
                                    <p:cond delay="0"/>
                                  </p:stCondLst>
                                  <p:childTnLst>
                                    <p:set>
                                      <p:cBhvr>
                                        <p:cTn id="35" dur="1" fill="hold">
                                          <p:stCondLst>
                                            <p:cond delay="0"/>
                                          </p:stCondLst>
                                        </p:cTn>
                                        <p:tgtEl>
                                          <p:spTgt spid="51220"/>
                                        </p:tgtEl>
                                        <p:attrNameLst>
                                          <p:attrName>style.visibility</p:attrName>
                                        </p:attrNameLst>
                                      </p:cBhvr>
                                      <p:to>
                                        <p:strVal val="visible"/>
                                      </p:to>
                                    </p:set>
                                    <p:animEffect transition="in" filter="wipe(left)">
                                      <p:cBhvr>
                                        <p:cTn id="36" dur="500"/>
                                        <p:tgtEl>
                                          <p:spTgt spid="51220"/>
                                        </p:tgtEl>
                                      </p:cBhvr>
                                    </p:animEffect>
                                  </p:childTnLst>
                                </p:cTn>
                              </p:par>
                            </p:childTnLst>
                          </p:cTn>
                        </p:par>
                        <p:par>
                          <p:cTn id="37" fill="hold" nodeType="afterGroup">
                            <p:stCondLst>
                              <p:cond delay="1000"/>
                            </p:stCondLst>
                            <p:childTnLst>
                              <p:par>
                                <p:cTn id="38" presetID="22" presetClass="entr" presetSubtype="8" fill="hold" grpId="0" nodeType="afterEffect">
                                  <p:stCondLst>
                                    <p:cond delay="1000"/>
                                  </p:stCondLst>
                                  <p:childTnLst>
                                    <p:set>
                                      <p:cBhvr>
                                        <p:cTn id="39" dur="1" fill="hold">
                                          <p:stCondLst>
                                            <p:cond delay="0"/>
                                          </p:stCondLst>
                                        </p:cTn>
                                        <p:tgtEl>
                                          <p:spTgt spid="51226"/>
                                        </p:tgtEl>
                                        <p:attrNameLst>
                                          <p:attrName>style.visibility</p:attrName>
                                        </p:attrNameLst>
                                      </p:cBhvr>
                                      <p:to>
                                        <p:strVal val="visible"/>
                                      </p:to>
                                    </p:set>
                                    <p:animEffect transition="in" filter="wipe(left)">
                                      <p:cBhvr>
                                        <p:cTn id="40" dur="500"/>
                                        <p:tgtEl>
                                          <p:spTgt spid="51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autoUpdateAnimBg="0"/>
      <p:bldP spid="51215" grpId="0" autoUpdateAnimBg="0"/>
      <p:bldP spid="51216" grpId="0" autoUpdateAnimBg="0"/>
      <p:bldP spid="51217" grpId="0" autoUpdateAnimBg="0"/>
      <p:bldP spid="51218" grpId="0" animBg="1" autoUpdateAnimBg="0"/>
      <p:bldP spid="51220" grpId="0" autoUpdateAnimBg="0"/>
      <p:bldP spid="51221" grpId="0" autoUpdateAnimBg="0"/>
      <p:bldP spid="5122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306" name="Group 18"/>
          <p:cNvGrpSpPr>
            <a:grpSpLocks/>
          </p:cNvGrpSpPr>
          <p:nvPr/>
        </p:nvGrpSpPr>
        <p:grpSpPr bwMode="auto">
          <a:xfrm>
            <a:off x="0" y="0"/>
            <a:ext cx="9144000" cy="1873250"/>
            <a:chOff x="0" y="0"/>
            <a:chExt cx="5760" cy="1180"/>
          </a:xfrm>
        </p:grpSpPr>
        <p:sp>
          <p:nvSpPr>
            <p:cNvPr id="12307" name="Rectangle 19"/>
            <p:cNvSpPr>
              <a:spLocks noChangeArrowheads="1"/>
            </p:cNvSpPr>
            <p:nvPr/>
          </p:nvSpPr>
          <p:spPr bwMode="auto">
            <a:xfrm>
              <a:off x="0" y="1094"/>
              <a:ext cx="5760" cy="86"/>
            </a:xfrm>
            <a:prstGeom prst="rect">
              <a:avLst/>
            </a:prstGeom>
            <a:gradFill rotWithShape="0">
              <a:gsLst>
                <a:gs pos="0">
                  <a:srgbClr val="005782"/>
                </a:gs>
                <a:gs pos="100000">
                  <a:srgbClr val="FFFFFF"/>
                </a:gs>
              </a:gsLst>
              <a:lin ang="5400000" scaled="1"/>
            </a:gra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8" name="Rectangle 20"/>
            <p:cNvSpPr>
              <a:spLocks noChangeArrowheads="1"/>
            </p:cNvSpPr>
            <p:nvPr/>
          </p:nvSpPr>
          <p:spPr bwMode="auto">
            <a:xfrm>
              <a:off x="0" y="0"/>
              <a:ext cx="5760" cy="1094"/>
            </a:xfrm>
            <a:prstGeom prst="rect">
              <a:avLst/>
            </a:prstGeom>
            <a:solidFill>
              <a:srgbClr val="005782"/>
            </a:solidFill>
            <a:ln>
              <a:noFill/>
            </a:ln>
            <a:effectLst/>
            <a:extLs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2293" name="Text Box 5"/>
          <p:cNvSpPr txBox="1">
            <a:spLocks noChangeArrowheads="1"/>
          </p:cNvSpPr>
          <p:nvPr/>
        </p:nvSpPr>
        <p:spPr bwMode="auto">
          <a:xfrm>
            <a:off x="1995488" y="2741613"/>
            <a:ext cx="5176837"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800">
                <a:cs typeface="Times New Roman" charset="0"/>
              </a:rPr>
              <a:t>People gradually give up hunting and gathering and learn to cultivate crops, domesticate animals, and live in settled villages. Some villages grow and prosper, developing complex social and economic systems that set the stage for the development of civilization.</a:t>
            </a:r>
          </a:p>
        </p:txBody>
      </p:sp>
      <p:sp>
        <p:nvSpPr>
          <p:cNvPr id="12294" name="AutoShape 6">
            <a:hlinkClick r:id="" action="ppaction://hlinkshowjump?jump=nextslide"/>
          </p:cNvPr>
          <p:cNvSpPr>
            <a:spLocks noChangeArrowheads="1"/>
          </p:cNvSpPr>
          <p:nvPr/>
        </p:nvSpPr>
        <p:spPr bwMode="auto">
          <a:xfrm>
            <a:off x="1146175" y="4635500"/>
            <a:ext cx="29591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CC0000"/>
                </a:solidFill>
                <a:round/>
                <a:headEnd/>
                <a:tailEnd/>
              </a14:hiddenLine>
            </a:ext>
          </a:extLst>
        </p:spPr>
        <p:txBody>
          <a:bodyPr wrap="none" anchor="ctr"/>
          <a:lstStyle/>
          <a:p>
            <a:pPr algn="ctr"/>
            <a:r>
              <a:rPr lang="en-US" altLang="en-US" sz="1600" b="1">
                <a:solidFill>
                  <a:srgbClr val="CC0000"/>
                </a:solidFill>
                <a:latin typeface="Helvetica" charset="0"/>
              </a:rPr>
              <a:t>Overview</a:t>
            </a:r>
            <a:endParaRPr lang="en-US" altLang="en-US"/>
          </a:p>
        </p:txBody>
      </p:sp>
      <p:sp>
        <p:nvSpPr>
          <p:cNvPr id="12295" name="AutoShape 7">
            <a:hlinkClick r:id="rId2" action="ppaction://hlinksldjump"/>
          </p:cNvPr>
          <p:cNvSpPr>
            <a:spLocks noChangeArrowheads="1"/>
          </p:cNvSpPr>
          <p:nvPr/>
        </p:nvSpPr>
        <p:spPr bwMode="auto">
          <a:xfrm>
            <a:off x="5057775" y="4635500"/>
            <a:ext cx="2959100" cy="304800"/>
          </a:xfrm>
          <a:prstGeom prst="roundRect">
            <a:avLst>
              <a:gd name="adj" fmla="val 16667"/>
            </a:avLst>
          </a:prstGeom>
          <a:solidFill>
            <a:srgbClr val="FBE481"/>
          </a:solidFill>
          <a:ln>
            <a:noFill/>
          </a:ln>
          <a:effectLst>
            <a:outerShdw dist="63500" dir="2212194" algn="ctr" rotWithShape="0">
              <a:schemeClr val="bg2">
                <a:alpha val="50000"/>
              </a:schemeClr>
            </a:outerShdw>
          </a:effectLst>
          <a:extLst>
            <a:ext uri="{91240B29-F687-4F45-9708-019B960494DF}">
              <a14:hiddenLine xmlns:a14="http://schemas.microsoft.com/office/drawing/2010/main" w="25400">
                <a:solidFill>
                  <a:srgbClr val="774389"/>
                </a:solidFill>
                <a:round/>
                <a:headEnd/>
                <a:tailEnd/>
              </a14:hiddenLine>
            </a:ext>
          </a:extLst>
        </p:spPr>
        <p:txBody>
          <a:bodyPr wrap="none" anchor="ctr"/>
          <a:lstStyle/>
          <a:p>
            <a:pPr algn="ctr"/>
            <a:r>
              <a:rPr lang="en-US" altLang="en-US" sz="1600" b="1">
                <a:solidFill>
                  <a:srgbClr val="3232CA"/>
                </a:solidFill>
                <a:latin typeface="Helvetica" charset="0"/>
              </a:rPr>
              <a:t>Assessment</a:t>
            </a:r>
            <a:endParaRPr lang="en-US" altLang="en-US">
              <a:solidFill>
                <a:srgbClr val="774389"/>
              </a:solidFill>
            </a:endParaRPr>
          </a:p>
        </p:txBody>
      </p:sp>
      <p:sp>
        <p:nvSpPr>
          <p:cNvPr id="12296" name="Text Box 8"/>
          <p:cNvSpPr txBox="1">
            <a:spLocks noChangeArrowheads="1"/>
          </p:cNvSpPr>
          <p:nvPr/>
        </p:nvSpPr>
        <p:spPr bwMode="auto">
          <a:xfrm>
            <a:off x="3959225" y="2249488"/>
            <a:ext cx="1228725" cy="396875"/>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2000" b="1">
                <a:solidFill>
                  <a:srgbClr val="CC0000"/>
                </a:solidFill>
                <a:latin typeface="Helvetica" charset="0"/>
              </a:rPr>
              <a:t>Key Idea</a:t>
            </a:r>
            <a:endParaRPr lang="en-US" altLang="en-US" sz="2600" b="1">
              <a:solidFill>
                <a:srgbClr val="CC0000"/>
              </a:solidFill>
              <a:latin typeface="Helvetica" charset="0"/>
            </a:endParaRPr>
          </a:p>
        </p:txBody>
      </p:sp>
      <p:sp>
        <p:nvSpPr>
          <p:cNvPr id="12297" name="Text Box 9"/>
          <p:cNvSpPr txBox="1">
            <a:spLocks noChangeArrowheads="1"/>
          </p:cNvSpPr>
          <p:nvPr/>
        </p:nvSpPr>
        <p:spPr bwMode="auto">
          <a:xfrm>
            <a:off x="904875" y="454025"/>
            <a:ext cx="4448175" cy="9207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5000"/>
              </a:lnSpc>
            </a:pPr>
            <a:r>
              <a:rPr lang="en-US" altLang="en-US" sz="3200" b="1">
                <a:solidFill>
                  <a:srgbClr val="F9DB59"/>
                </a:solidFill>
                <a:cs typeface="Times New Roman" charset="0"/>
              </a:rPr>
              <a:t>Humans Try to </a:t>
            </a:r>
            <a:br>
              <a:rPr lang="en-US" altLang="en-US" sz="3200" b="1">
                <a:solidFill>
                  <a:srgbClr val="F9DB59"/>
                </a:solidFill>
                <a:cs typeface="Times New Roman" charset="0"/>
              </a:rPr>
            </a:br>
            <a:r>
              <a:rPr lang="en-US" altLang="en-US" sz="3200" b="1">
                <a:solidFill>
                  <a:srgbClr val="F9DB59"/>
                </a:solidFill>
                <a:cs typeface="Times New Roman" charset="0"/>
              </a:rPr>
              <a:t>Control Nature</a:t>
            </a:r>
          </a:p>
        </p:txBody>
      </p:sp>
      <p:grpSp>
        <p:nvGrpSpPr>
          <p:cNvPr id="12298" name="Group 10"/>
          <p:cNvGrpSpPr>
            <a:grpSpLocks/>
          </p:cNvGrpSpPr>
          <p:nvPr/>
        </p:nvGrpSpPr>
        <p:grpSpPr bwMode="auto">
          <a:xfrm>
            <a:off x="579438" y="479425"/>
            <a:ext cx="311150" cy="366713"/>
            <a:chOff x="949" y="302"/>
            <a:chExt cx="196" cy="231"/>
          </a:xfrm>
        </p:grpSpPr>
        <p:sp>
          <p:nvSpPr>
            <p:cNvPr id="12299" name="Oval 11"/>
            <p:cNvSpPr>
              <a:spLocks noChangeArrowheads="1"/>
            </p:cNvSpPr>
            <p:nvPr/>
          </p:nvSpPr>
          <p:spPr bwMode="auto">
            <a:xfrm>
              <a:off x="954" y="321"/>
              <a:ext cx="184" cy="184"/>
            </a:xfrm>
            <a:prstGeom prst="ellipse">
              <a:avLst/>
            </a:prstGeom>
            <a:solidFill>
              <a:srgbClr val="3232CA"/>
            </a:solidFill>
            <a:ln>
              <a:noFill/>
            </a:ln>
            <a:effectLst/>
            <a:extLst>
              <a:ext uri="{91240B29-F687-4F45-9708-019B960494DF}">
                <a14:hiddenLine xmlns:a14="http://schemas.microsoft.com/office/drawing/2010/main" w="76200">
                  <a:solidFill>
                    <a:srgbClr val="33CCCC"/>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sz="1400"/>
            </a:p>
          </p:txBody>
        </p:sp>
        <p:sp>
          <p:nvSpPr>
            <p:cNvPr id="12300" name="Text Box 12"/>
            <p:cNvSpPr txBox="1">
              <a:spLocks noChangeArrowheads="1"/>
            </p:cNvSpPr>
            <p:nvPr/>
          </p:nvSpPr>
          <p:spPr bwMode="auto">
            <a:xfrm>
              <a:off x="949" y="302"/>
              <a:ext cx="196" cy="231"/>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altLang="en-US" sz="1800" b="1">
                  <a:solidFill>
                    <a:schemeClr val="bg1"/>
                  </a:solidFill>
                  <a:latin typeface="Helvetica" charset="0"/>
                </a:rPr>
                <a:t>2</a:t>
              </a:r>
              <a:endParaRPr lang="en-US" altLang="en-US" sz="1400"/>
            </a:p>
          </p:txBody>
        </p:sp>
      </p:grpSp>
      <p:sp>
        <p:nvSpPr>
          <p:cNvPr id="12304" name="AutoShape 16">
            <a:hlinkClick r:id="" action="ppaction://hlinkshowjump?jump=firstslide"/>
          </p:cNvPr>
          <p:cNvSpPr>
            <a:spLocks noChangeArrowheads="1"/>
          </p:cNvSpPr>
          <p:nvPr/>
        </p:nvSpPr>
        <p:spPr bwMode="auto">
          <a:xfrm>
            <a:off x="7813675" y="228600"/>
            <a:ext cx="1087438" cy="301625"/>
          </a:xfrm>
          <a:prstGeom prst="roundRect">
            <a:avLst>
              <a:gd name="adj" fmla="val 16667"/>
            </a:avLst>
          </a:prstGeom>
          <a:noFill/>
          <a:ln w="25400">
            <a:solidFill>
              <a:schemeClr val="bg1"/>
            </a:solidFill>
            <a:round/>
            <a:headEnd/>
            <a:tailEnd/>
          </a:ln>
          <a:effectLst/>
          <a:extLst>
            <a:ext uri="{909E8E84-426E-40DD-AFC4-6F175D3DCCD1}">
              <a14:hiddenFill xmlns:a14="http://schemas.microsoft.com/office/drawing/2010/main">
                <a:solidFill>
                  <a:srgbClr val="CC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5" name="Text Box 17">
            <a:hlinkClick r:id="" action="ppaction://hlinkshowjump?jump=firstslide"/>
          </p:cNvPr>
          <p:cNvSpPr txBox="1">
            <a:spLocks noChangeArrowheads="1"/>
          </p:cNvSpPr>
          <p:nvPr/>
        </p:nvSpPr>
        <p:spPr bwMode="auto">
          <a:xfrm>
            <a:off x="7961313" y="225425"/>
            <a:ext cx="793750" cy="336550"/>
          </a:xfrm>
          <a:prstGeom prst="rect">
            <a:avLst/>
          </a:prstGeom>
          <a:noFill/>
          <a:ln>
            <a:noFill/>
          </a:ln>
          <a:effectLst/>
          <a:extLst>
            <a:ext uri="{909E8E84-426E-40DD-AFC4-6F175D3DCCD1}">
              <a14:hiddenFill xmlns:a14="http://schemas.microsoft.com/office/drawing/2010/main">
                <a:solidFill>
                  <a:srgbClr val="CC0000"/>
                </a:solidFill>
              </a14:hiddenFill>
            </a:ext>
            <a:ext uri="{91240B29-F687-4F45-9708-019B960494DF}">
              <a14:hiddenLine xmlns:a14="http://schemas.microsoft.com/office/drawing/2010/main" w="76200">
                <a:solidFill>
                  <a:srgbClr val="33CCC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spcBef>
                <a:spcPct val="50000"/>
              </a:spcBef>
            </a:pPr>
            <a:r>
              <a:rPr lang="en-US" altLang="en-US" sz="1600" b="1">
                <a:solidFill>
                  <a:schemeClr val="bg1"/>
                </a:solidFill>
                <a:latin typeface="Helvetica" charset="0"/>
              </a:rPr>
              <a:t>HOME</a:t>
            </a:r>
          </a:p>
        </p:txBody>
      </p:sp>
      <p:sp>
        <p:nvSpPr>
          <p:cNvPr id="12310" name="AutoShape 22">
            <a:hlinkClick r:id="rId3" action="ppaction://hlinkfile"/>
          </p:cNvPr>
          <p:cNvSpPr>
            <a:spLocks noChangeArrowheads="1"/>
          </p:cNvSpPr>
          <p:nvPr/>
        </p:nvSpPr>
        <p:spPr bwMode="auto">
          <a:xfrm>
            <a:off x="238125" y="1985963"/>
            <a:ext cx="731838" cy="228600"/>
          </a:xfrm>
          <a:prstGeom prst="roundRect">
            <a:avLst>
              <a:gd name="adj" fmla="val 16667"/>
            </a:avLst>
          </a:prstGeom>
          <a:solidFill>
            <a:srgbClr val="FBE481"/>
          </a:solidFill>
          <a:ln w="25400">
            <a:solidFill>
              <a:srgbClr val="FADB58"/>
            </a:solidFill>
            <a:round/>
            <a:headEnd/>
            <a:tailEnd/>
          </a:ln>
          <a:effectLst/>
          <a:extLst>
            <a:ext uri="{AF507438-7753-43E0-B8FC-AC1667EBCBE1}">
              <a14:hiddenEffects xmlns:a14="http://schemas.microsoft.com/office/drawing/2010/main">
                <a:effectLst>
                  <a:outerShdw dist="63500" dir="2212194" algn="ctr" rotWithShape="0">
                    <a:schemeClr val="bg2">
                      <a:alpha val="50000"/>
                    </a:schemeClr>
                  </a:outerShdw>
                </a:effectLst>
              </a14:hiddenEffects>
            </a:ext>
          </a:extLst>
        </p:spPr>
        <p:txBody>
          <a:bodyPr wrap="none" anchor="ctr"/>
          <a:lstStyle/>
          <a:p>
            <a:pPr algn="ctr"/>
            <a:r>
              <a:rPr lang="en-US" altLang="en-US" sz="1200" b="1">
                <a:solidFill>
                  <a:srgbClr val="CC0000"/>
                </a:solidFill>
                <a:latin typeface="Helvetica" charset="0"/>
              </a:rPr>
              <a:t>GRAPH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0"/>
                                  </p:stCondLst>
                                  <p:childTnLst>
                                    <p:set>
                                      <p:cBhvr>
                                        <p:cTn id="6" dur="1" fill="hold">
                                          <p:stCondLst>
                                            <p:cond delay="0"/>
                                          </p:stCondLst>
                                        </p:cTn>
                                        <p:tgtEl>
                                          <p:spTgt spid="12298"/>
                                        </p:tgtEl>
                                        <p:attrNameLst>
                                          <p:attrName>style.visibility</p:attrName>
                                        </p:attrNameLst>
                                      </p:cBhvr>
                                      <p:to>
                                        <p:strVal val="visible"/>
                                      </p:to>
                                    </p:set>
                                    <p:anim calcmode="lin" valueType="num">
                                      <p:cBhvr>
                                        <p:cTn id="7" dur="500" fill="hold"/>
                                        <p:tgtEl>
                                          <p:spTgt spid="12298"/>
                                        </p:tgtEl>
                                        <p:attrNameLst>
                                          <p:attrName>ppt_w</p:attrName>
                                        </p:attrNameLst>
                                      </p:cBhvr>
                                      <p:tavLst>
                                        <p:tav tm="0">
                                          <p:val>
                                            <p:strVal val="2/3*#ppt_w"/>
                                          </p:val>
                                        </p:tav>
                                        <p:tav tm="100000">
                                          <p:val>
                                            <p:strVal val="#ppt_w"/>
                                          </p:val>
                                        </p:tav>
                                      </p:tavLst>
                                    </p:anim>
                                    <p:anim calcmode="lin" valueType="num">
                                      <p:cBhvr>
                                        <p:cTn id="8" dur="500" fill="hold"/>
                                        <p:tgtEl>
                                          <p:spTgt spid="12298"/>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12297"/>
                                        </p:tgtEl>
                                        <p:attrNameLst>
                                          <p:attrName>style.visibility</p:attrName>
                                        </p:attrNameLst>
                                      </p:cBhvr>
                                      <p:to>
                                        <p:strVal val="visible"/>
                                      </p:to>
                                    </p:set>
                                    <p:animEffect transition="in" filter="wipe(left)">
                                      <p:cBhvr>
                                        <p:cTn id="12" dur="500"/>
                                        <p:tgtEl>
                                          <p:spTgt spid="12297"/>
                                        </p:tgtEl>
                                      </p:cBhvr>
                                    </p:animEffect>
                                  </p:childTnLst>
                                </p:cTn>
                              </p:par>
                            </p:childTnLst>
                          </p:cTn>
                        </p:par>
                        <p:par>
                          <p:cTn id="13" fill="hold" nodeType="afterGroup">
                            <p:stCondLst>
                              <p:cond delay="1000"/>
                            </p:stCondLst>
                            <p:childTnLst>
                              <p:par>
                                <p:cTn id="14" presetID="22" presetClass="entr" presetSubtype="1" fill="hold" grpId="0" nodeType="afterEffect">
                                  <p:stCondLst>
                                    <p:cond delay="500"/>
                                  </p:stCondLst>
                                  <p:childTnLst>
                                    <p:set>
                                      <p:cBhvr>
                                        <p:cTn id="15" dur="1" fill="hold">
                                          <p:stCondLst>
                                            <p:cond delay="0"/>
                                          </p:stCondLst>
                                        </p:cTn>
                                        <p:tgtEl>
                                          <p:spTgt spid="12296"/>
                                        </p:tgtEl>
                                        <p:attrNameLst>
                                          <p:attrName>style.visibility</p:attrName>
                                        </p:attrNameLst>
                                      </p:cBhvr>
                                      <p:to>
                                        <p:strVal val="visible"/>
                                      </p:to>
                                    </p:set>
                                    <p:animEffect transition="in" filter="wipe(up)">
                                      <p:cBhvr>
                                        <p:cTn id="16" dur="500"/>
                                        <p:tgtEl>
                                          <p:spTgt spid="12296"/>
                                        </p:tgtEl>
                                      </p:cBhvr>
                                    </p:animEffect>
                                  </p:childTnLst>
                                </p:cTn>
                              </p:par>
                            </p:childTnLst>
                          </p:cTn>
                        </p:par>
                        <p:par>
                          <p:cTn id="17" fill="hold" nodeType="afterGroup">
                            <p:stCondLst>
                              <p:cond delay="2000"/>
                            </p:stCondLst>
                            <p:childTnLst>
                              <p:par>
                                <p:cTn id="18" presetID="22" presetClass="entr" presetSubtype="8" fill="hold" grpId="0" nodeType="afterEffect">
                                  <p:stCondLst>
                                    <p:cond delay="500"/>
                                  </p:stCondLst>
                                  <p:childTnLst>
                                    <p:set>
                                      <p:cBhvr>
                                        <p:cTn id="19" dur="1" fill="hold">
                                          <p:stCondLst>
                                            <p:cond delay="0"/>
                                          </p:stCondLst>
                                        </p:cTn>
                                        <p:tgtEl>
                                          <p:spTgt spid="12293"/>
                                        </p:tgtEl>
                                        <p:attrNameLst>
                                          <p:attrName>style.visibility</p:attrName>
                                        </p:attrNameLst>
                                      </p:cBhvr>
                                      <p:to>
                                        <p:strVal val="visible"/>
                                      </p:to>
                                    </p:set>
                                    <p:animEffect transition="in" filter="wipe(left)">
                                      <p:cBhvr>
                                        <p:cTn id="20" dur="500"/>
                                        <p:tgtEl>
                                          <p:spTgt spid="12293"/>
                                        </p:tgtEl>
                                      </p:cBhvr>
                                    </p:animEffect>
                                  </p:childTnLst>
                                </p:cTn>
                              </p:par>
                            </p:childTnLst>
                          </p:cTn>
                        </p:par>
                        <p:par>
                          <p:cTn id="21" fill="hold" nodeType="afterGroup">
                            <p:stCondLst>
                              <p:cond delay="3000"/>
                            </p:stCondLst>
                            <p:childTnLst>
                              <p:par>
                                <p:cTn id="22" presetID="23" presetClass="entr" presetSubtype="272" fill="hold" grpId="0" nodeType="afterEffect">
                                  <p:stCondLst>
                                    <p:cond delay="500"/>
                                  </p:stCondLst>
                                  <p:childTnLst>
                                    <p:set>
                                      <p:cBhvr>
                                        <p:cTn id="23" dur="1" fill="hold">
                                          <p:stCondLst>
                                            <p:cond delay="0"/>
                                          </p:stCondLst>
                                        </p:cTn>
                                        <p:tgtEl>
                                          <p:spTgt spid="12294"/>
                                        </p:tgtEl>
                                        <p:attrNameLst>
                                          <p:attrName>style.visibility</p:attrName>
                                        </p:attrNameLst>
                                      </p:cBhvr>
                                      <p:to>
                                        <p:strVal val="visible"/>
                                      </p:to>
                                    </p:set>
                                    <p:anim calcmode="lin" valueType="num">
                                      <p:cBhvr>
                                        <p:cTn id="24" dur="500" fill="hold"/>
                                        <p:tgtEl>
                                          <p:spTgt spid="12294"/>
                                        </p:tgtEl>
                                        <p:attrNameLst>
                                          <p:attrName>ppt_w</p:attrName>
                                        </p:attrNameLst>
                                      </p:cBhvr>
                                      <p:tavLst>
                                        <p:tav tm="0">
                                          <p:val>
                                            <p:strVal val="2/3*#ppt_w"/>
                                          </p:val>
                                        </p:tav>
                                        <p:tav tm="100000">
                                          <p:val>
                                            <p:strVal val="#ppt_w"/>
                                          </p:val>
                                        </p:tav>
                                      </p:tavLst>
                                    </p:anim>
                                    <p:anim calcmode="lin" valueType="num">
                                      <p:cBhvr>
                                        <p:cTn id="25" dur="500" fill="hold"/>
                                        <p:tgtEl>
                                          <p:spTgt spid="12294"/>
                                        </p:tgtEl>
                                        <p:attrNameLst>
                                          <p:attrName>ppt_h</p:attrName>
                                        </p:attrNameLst>
                                      </p:cBhvr>
                                      <p:tavLst>
                                        <p:tav tm="0">
                                          <p:val>
                                            <p:strVal val="2/3*#ppt_h"/>
                                          </p:val>
                                        </p:tav>
                                        <p:tav tm="100000">
                                          <p:val>
                                            <p:strVal val="#ppt_h"/>
                                          </p:val>
                                        </p:tav>
                                      </p:tavLst>
                                    </p:anim>
                                  </p:childTnLst>
                                </p:cTn>
                              </p:par>
                            </p:childTnLst>
                          </p:cTn>
                        </p:par>
                        <p:par>
                          <p:cTn id="26" fill="hold" nodeType="afterGroup">
                            <p:stCondLst>
                              <p:cond delay="4000"/>
                            </p:stCondLst>
                            <p:childTnLst>
                              <p:par>
                                <p:cTn id="27" presetID="23" presetClass="entr" presetSubtype="272" fill="hold" grpId="0" nodeType="afterEffect">
                                  <p:stCondLst>
                                    <p:cond delay="500"/>
                                  </p:stCondLst>
                                  <p:childTnLst>
                                    <p:set>
                                      <p:cBhvr>
                                        <p:cTn id="28" dur="1" fill="hold">
                                          <p:stCondLst>
                                            <p:cond delay="0"/>
                                          </p:stCondLst>
                                        </p:cTn>
                                        <p:tgtEl>
                                          <p:spTgt spid="12295"/>
                                        </p:tgtEl>
                                        <p:attrNameLst>
                                          <p:attrName>style.visibility</p:attrName>
                                        </p:attrNameLst>
                                      </p:cBhvr>
                                      <p:to>
                                        <p:strVal val="visible"/>
                                      </p:to>
                                    </p:set>
                                    <p:anim calcmode="lin" valueType="num">
                                      <p:cBhvr>
                                        <p:cTn id="29" dur="500" fill="hold"/>
                                        <p:tgtEl>
                                          <p:spTgt spid="12295"/>
                                        </p:tgtEl>
                                        <p:attrNameLst>
                                          <p:attrName>ppt_w</p:attrName>
                                        </p:attrNameLst>
                                      </p:cBhvr>
                                      <p:tavLst>
                                        <p:tav tm="0">
                                          <p:val>
                                            <p:strVal val="2/3*#ppt_w"/>
                                          </p:val>
                                        </p:tav>
                                        <p:tav tm="100000">
                                          <p:val>
                                            <p:strVal val="#ppt_w"/>
                                          </p:val>
                                        </p:tav>
                                      </p:tavLst>
                                    </p:anim>
                                    <p:anim calcmode="lin" valueType="num">
                                      <p:cBhvr>
                                        <p:cTn id="30" dur="500" fill="hold"/>
                                        <p:tgtEl>
                                          <p:spTgt spid="12295"/>
                                        </p:tgtEl>
                                        <p:attrNameLst>
                                          <p:attrName>ppt_h</p:attrName>
                                        </p:attrNameLst>
                                      </p:cBhvr>
                                      <p:tavLst>
                                        <p:tav tm="0">
                                          <p:val>
                                            <p:strVal val="2/3*#ppt_h"/>
                                          </p:val>
                                        </p:tav>
                                        <p:tav tm="100000">
                                          <p:val>
                                            <p:strVal val="#ppt_h"/>
                                          </p:val>
                                        </p:tav>
                                      </p:tavLst>
                                    </p:anim>
                                  </p:childTnLst>
                                </p:cTn>
                              </p:par>
                            </p:childTnLst>
                          </p:cTn>
                        </p:par>
                        <p:par>
                          <p:cTn id="31" fill="hold" nodeType="afterGroup">
                            <p:stCondLst>
                              <p:cond delay="5000"/>
                            </p:stCondLst>
                            <p:childTnLst>
                              <p:par>
                                <p:cTn id="32" presetID="23" presetClass="entr" presetSubtype="272" fill="hold" grpId="0" nodeType="afterEffect">
                                  <p:stCondLst>
                                    <p:cond delay="0"/>
                                  </p:stCondLst>
                                  <p:childTnLst>
                                    <p:set>
                                      <p:cBhvr>
                                        <p:cTn id="33" dur="1" fill="hold">
                                          <p:stCondLst>
                                            <p:cond delay="0"/>
                                          </p:stCondLst>
                                        </p:cTn>
                                        <p:tgtEl>
                                          <p:spTgt spid="12310"/>
                                        </p:tgtEl>
                                        <p:attrNameLst>
                                          <p:attrName>style.visibility</p:attrName>
                                        </p:attrNameLst>
                                      </p:cBhvr>
                                      <p:to>
                                        <p:strVal val="visible"/>
                                      </p:to>
                                    </p:set>
                                    <p:anim calcmode="lin" valueType="num">
                                      <p:cBhvr>
                                        <p:cTn id="34" dur="500" fill="hold"/>
                                        <p:tgtEl>
                                          <p:spTgt spid="12310"/>
                                        </p:tgtEl>
                                        <p:attrNameLst>
                                          <p:attrName>ppt_w</p:attrName>
                                        </p:attrNameLst>
                                      </p:cBhvr>
                                      <p:tavLst>
                                        <p:tav tm="0">
                                          <p:val>
                                            <p:strVal val="2/3*#ppt_w"/>
                                          </p:val>
                                        </p:tav>
                                        <p:tav tm="100000">
                                          <p:val>
                                            <p:strVal val="#ppt_w"/>
                                          </p:val>
                                        </p:tav>
                                      </p:tavLst>
                                    </p:anim>
                                    <p:anim calcmode="lin" valueType="num">
                                      <p:cBhvr>
                                        <p:cTn id="35" dur="500" fill="hold"/>
                                        <p:tgtEl>
                                          <p:spTgt spid="12310"/>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P spid="12294" grpId="0" animBg="1" autoUpdateAnimBg="0"/>
      <p:bldP spid="12295" grpId="0" animBg="1" autoUpdateAnimBg="0"/>
      <p:bldP spid="12296" grpId="0" autoUpdateAnimBg="0"/>
      <p:bldP spid="12297" grpId="0" autoUpdateAnimBg="0"/>
      <p:bldP spid="12310" grpId="0" animBg="1" autoUpdateAnimBg="0"/>
    </p:bld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Amy's Mac:Applications:Microsoft Office 98:Templates:Blank Presentation</Template>
  <TotalTime>1058</TotalTime>
  <Words>905</Words>
  <Application>Microsoft Office PowerPoint</Application>
  <PresentationFormat>On-screen Show (4:3)</PresentationFormat>
  <Paragraphs>252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Times</vt:lpstr>
      <vt:lpstr>Times New Roman</vt:lpstr>
      <vt:lpstr>Helvetica</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McDougal Littell</dc:creator>
  <cp:lastModifiedBy>Linton Miller</cp:lastModifiedBy>
  <cp:revision>102</cp:revision>
  <cp:lastPrinted>2002-01-22T23:25:33Z</cp:lastPrinted>
  <dcterms:created xsi:type="dcterms:W3CDTF">2002-01-09T21:09:30Z</dcterms:created>
  <dcterms:modified xsi:type="dcterms:W3CDTF">2014-12-15T20:09:57Z</dcterms:modified>
</cp:coreProperties>
</file>